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8" r:id="rId3"/>
    <p:sldId id="276" r:id="rId4"/>
    <p:sldId id="260" r:id="rId5"/>
    <p:sldId id="261" r:id="rId6"/>
    <p:sldId id="262" r:id="rId7"/>
    <p:sldId id="264" r:id="rId8"/>
    <p:sldId id="265" r:id="rId9"/>
    <p:sldId id="266" r:id="rId10"/>
    <p:sldId id="267" r:id="rId11"/>
    <p:sldId id="268" r:id="rId12"/>
    <p:sldId id="269" r:id="rId13"/>
    <p:sldId id="263" r:id="rId14"/>
    <p:sldId id="270" r:id="rId15"/>
    <p:sldId id="271" r:id="rId16"/>
    <p:sldId id="273" r:id="rId17"/>
    <p:sldId id="274" r:id="rId18"/>
    <p:sldId id="275" r:id="rId19"/>
    <p:sldId id="277" r:id="rId20"/>
    <p:sldId id="278"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ura.amaya-rosales@dawsoncollege.qc.ca" initials="m" lastIdx="1" clrIdx="0">
    <p:extLst>
      <p:ext uri="{19B8F6BF-5375-455C-9EA6-DF929625EA0E}">
        <p15:presenceInfo xmlns:p15="http://schemas.microsoft.com/office/powerpoint/2012/main" userId="maura.amaya-rosales@dawsoncollege.qc.c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E2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080"/>
    <p:restoredTop sz="96121"/>
  </p:normalViewPr>
  <p:slideViewPr>
    <p:cSldViewPr snapToGrid="0" snapToObjects="1">
      <p:cViewPr varScale="1">
        <p:scale>
          <a:sx n="98" d="100"/>
          <a:sy n="98" d="100"/>
        </p:scale>
        <p:origin x="224" y="688"/>
      </p:cViewPr>
      <p:guideLst/>
    </p:cSldViewPr>
  </p:slideViewPr>
  <p:notesTextViewPr>
    <p:cViewPr>
      <p:scale>
        <a:sx n="105" d="100"/>
        <a:sy n="10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6F246F-B595-D242-A5C6-13625610972F}" type="doc">
      <dgm:prSet loTypeId="urn:microsoft.com/office/officeart/2005/8/layout/list1" loCatId="" qsTypeId="urn:microsoft.com/office/officeart/2005/8/quickstyle/simple1" qsCatId="simple" csTypeId="urn:microsoft.com/office/officeart/2005/8/colors/accent2_1" csCatId="accent2" phldr="1"/>
      <dgm:spPr/>
      <dgm:t>
        <a:bodyPr/>
        <a:lstStyle/>
        <a:p>
          <a:endParaRPr lang="en-US"/>
        </a:p>
      </dgm:t>
    </dgm:pt>
    <dgm:pt modelId="{26D7BD4B-4D44-8C46-ADB7-0419B9A374E5}">
      <dgm:prSet phldrT="[Text]" custT="1"/>
      <dgm:spPr>
        <a:ln>
          <a:noFill/>
        </a:ln>
      </dgm:spPr>
      <dgm:t>
        <a:bodyPr/>
        <a:lstStyle/>
        <a:p>
          <a:r>
            <a:rPr lang="en-US" sz="1800" b="1" i="0" dirty="0">
              <a:latin typeface="Arial Narrow" panose="020B0604020202020204" pitchFamily="34" charset="0"/>
              <a:cs typeface="Arial Narrow" panose="020B0604020202020204" pitchFamily="34" charset="0"/>
            </a:rPr>
            <a:t>1.  PORTFOLIO THEORY BASICS</a:t>
          </a:r>
        </a:p>
      </dgm:t>
    </dgm:pt>
    <dgm:pt modelId="{3C774563-0CC6-B141-A1FC-A4C2F481EC9D}" type="parTrans" cxnId="{B94253C0-2220-F547-9E25-438FB631A2F3}">
      <dgm:prSet/>
      <dgm:spPr/>
      <dgm:t>
        <a:bodyPr/>
        <a:lstStyle/>
        <a:p>
          <a:endParaRPr lang="en-US" b="1" i="0" dirty="0">
            <a:latin typeface="Arial Narrow" panose="020B0604020202020204" pitchFamily="34" charset="0"/>
            <a:cs typeface="Arial Narrow" panose="020B0604020202020204" pitchFamily="34" charset="0"/>
          </a:endParaRPr>
        </a:p>
      </dgm:t>
    </dgm:pt>
    <dgm:pt modelId="{51D1EB62-96E7-7845-9B8C-47D3C8145F78}" type="sibTrans" cxnId="{B94253C0-2220-F547-9E25-438FB631A2F3}">
      <dgm:prSet/>
      <dgm:spPr/>
      <dgm:t>
        <a:bodyPr/>
        <a:lstStyle/>
        <a:p>
          <a:endParaRPr lang="en-US" b="1" i="0" dirty="0">
            <a:latin typeface="Arial Narrow" panose="020B0604020202020204" pitchFamily="34" charset="0"/>
            <a:cs typeface="Arial Narrow" panose="020B0604020202020204" pitchFamily="34" charset="0"/>
          </a:endParaRPr>
        </a:p>
      </dgm:t>
    </dgm:pt>
    <dgm:pt modelId="{DF0296C0-2755-E44E-A2C7-C155D17AC191}">
      <dgm:prSet custT="1"/>
      <dgm:spPr>
        <a:ln>
          <a:noFill/>
        </a:ln>
      </dgm:spPr>
      <dgm:t>
        <a:bodyPr/>
        <a:lstStyle/>
        <a:p>
          <a:r>
            <a:rPr lang="en-US" sz="1800" b="1" i="0" dirty="0">
              <a:latin typeface="Arial Narrow" panose="020B0604020202020204" pitchFamily="34" charset="0"/>
              <a:cs typeface="Arial Narrow" panose="020B0604020202020204" pitchFamily="34" charset="0"/>
            </a:rPr>
            <a:t>4. IMPORTANT LIBRARIES : NUMPY, PANDAS, MATPLOTLIB</a:t>
          </a:r>
        </a:p>
      </dgm:t>
    </dgm:pt>
    <dgm:pt modelId="{C4D0BD36-E9BA-A047-A232-E78DCF1EFACA}" type="parTrans" cxnId="{A6E84037-DF3B-CB49-B180-8953EFD60B28}">
      <dgm:prSet/>
      <dgm:spPr/>
      <dgm:t>
        <a:bodyPr/>
        <a:lstStyle/>
        <a:p>
          <a:endParaRPr lang="en-US" b="1" i="0" dirty="0">
            <a:latin typeface="Arial Narrow" panose="020B0604020202020204" pitchFamily="34" charset="0"/>
            <a:cs typeface="Arial Narrow" panose="020B0604020202020204" pitchFamily="34" charset="0"/>
          </a:endParaRPr>
        </a:p>
      </dgm:t>
    </dgm:pt>
    <dgm:pt modelId="{7A4620BA-0210-5141-81BC-4259FC93C917}" type="sibTrans" cxnId="{A6E84037-DF3B-CB49-B180-8953EFD60B28}">
      <dgm:prSet/>
      <dgm:spPr/>
      <dgm:t>
        <a:bodyPr/>
        <a:lstStyle/>
        <a:p>
          <a:endParaRPr lang="en-US" b="1" i="0" dirty="0">
            <a:latin typeface="Arial Narrow" panose="020B0604020202020204" pitchFamily="34" charset="0"/>
            <a:cs typeface="Arial Narrow" panose="020B0604020202020204" pitchFamily="34" charset="0"/>
          </a:endParaRPr>
        </a:p>
      </dgm:t>
    </dgm:pt>
    <dgm:pt modelId="{ED9529D0-6CC6-C947-AFEA-D3180D66EECF}">
      <dgm:prSet custT="1"/>
      <dgm:spPr>
        <a:ln>
          <a:noFill/>
        </a:ln>
      </dgm:spPr>
      <dgm:t>
        <a:bodyPr/>
        <a:lstStyle/>
        <a:p>
          <a:r>
            <a:rPr lang="en-US" sz="1800" b="1" i="0" dirty="0">
              <a:latin typeface="Arial Narrow" panose="020B0604020202020204" pitchFamily="34" charset="0"/>
              <a:cs typeface="Arial Narrow" panose="020B0604020202020204" pitchFamily="34" charset="0"/>
            </a:rPr>
            <a:t>5. ALGORITHMS IN TRADING, PORTFOLIO MANAGEMENT AND MORE</a:t>
          </a:r>
        </a:p>
      </dgm:t>
    </dgm:pt>
    <dgm:pt modelId="{1C8E3ED9-B40E-654D-B0B5-DC66A1702450}" type="parTrans" cxnId="{69066F4B-CCFD-A14A-B123-1BF8299BC0BA}">
      <dgm:prSet/>
      <dgm:spPr/>
      <dgm:t>
        <a:bodyPr/>
        <a:lstStyle/>
        <a:p>
          <a:endParaRPr lang="en-US" b="1" i="0" dirty="0">
            <a:latin typeface="Arial Narrow" panose="020B0604020202020204" pitchFamily="34" charset="0"/>
            <a:cs typeface="Arial Narrow" panose="020B0604020202020204" pitchFamily="34" charset="0"/>
          </a:endParaRPr>
        </a:p>
      </dgm:t>
    </dgm:pt>
    <dgm:pt modelId="{7967980E-3D5C-1C46-8829-07F6342C299E}" type="sibTrans" cxnId="{69066F4B-CCFD-A14A-B123-1BF8299BC0BA}">
      <dgm:prSet/>
      <dgm:spPr/>
      <dgm:t>
        <a:bodyPr/>
        <a:lstStyle/>
        <a:p>
          <a:endParaRPr lang="en-US" b="1" i="0" dirty="0">
            <a:latin typeface="Arial Narrow" panose="020B0604020202020204" pitchFamily="34" charset="0"/>
            <a:cs typeface="Arial Narrow" panose="020B0604020202020204" pitchFamily="34" charset="0"/>
          </a:endParaRPr>
        </a:p>
      </dgm:t>
    </dgm:pt>
    <dgm:pt modelId="{F2406BB6-87E8-9D47-B876-7B0D77DB5350}">
      <dgm:prSet custT="1"/>
      <dgm:spPr>
        <a:ln>
          <a:noFill/>
        </a:ln>
      </dgm:spPr>
      <dgm:t>
        <a:bodyPr/>
        <a:lstStyle/>
        <a:p>
          <a:r>
            <a:rPr lang="en-US" sz="1800" b="1" i="0" dirty="0">
              <a:latin typeface="Arial Narrow" panose="020B0604020202020204" pitchFamily="34" charset="0"/>
              <a:cs typeface="Arial Narrow" panose="020B0604020202020204" pitchFamily="34" charset="0"/>
            </a:rPr>
            <a:t>7. INTERVIEW QUESTIONSCLOSING REMARKS</a:t>
          </a:r>
        </a:p>
      </dgm:t>
    </dgm:pt>
    <dgm:pt modelId="{F224B39B-77B5-F64A-A512-EA82099DFCAF}" type="parTrans" cxnId="{8EED2E08-4266-6149-9DDF-802E7DE72CB1}">
      <dgm:prSet/>
      <dgm:spPr/>
      <dgm:t>
        <a:bodyPr/>
        <a:lstStyle/>
        <a:p>
          <a:endParaRPr lang="en-US" b="1" i="0" dirty="0">
            <a:latin typeface="Arial Narrow" panose="020B0604020202020204" pitchFamily="34" charset="0"/>
            <a:cs typeface="Arial Narrow" panose="020B0604020202020204" pitchFamily="34" charset="0"/>
          </a:endParaRPr>
        </a:p>
      </dgm:t>
    </dgm:pt>
    <dgm:pt modelId="{D31C255D-770B-0046-88BA-BBCB46E51664}" type="sibTrans" cxnId="{8EED2E08-4266-6149-9DDF-802E7DE72CB1}">
      <dgm:prSet/>
      <dgm:spPr/>
      <dgm:t>
        <a:bodyPr/>
        <a:lstStyle/>
        <a:p>
          <a:endParaRPr lang="en-US" b="1" i="0" dirty="0">
            <a:latin typeface="Arial Narrow" panose="020B0604020202020204" pitchFamily="34" charset="0"/>
            <a:cs typeface="Arial Narrow" panose="020B0604020202020204" pitchFamily="34" charset="0"/>
          </a:endParaRPr>
        </a:p>
      </dgm:t>
    </dgm:pt>
    <dgm:pt modelId="{CE2C29A3-1A51-7349-A0BE-0F6E9E4A2B8B}">
      <dgm:prSet custT="1"/>
      <dgm:spPr>
        <a:ln>
          <a:noFill/>
        </a:ln>
      </dgm:spPr>
      <dgm:t>
        <a:bodyPr/>
        <a:lstStyle/>
        <a:p>
          <a:r>
            <a:rPr lang="en-US" sz="1800" b="1" i="0" dirty="0">
              <a:latin typeface="Arial Narrow" panose="020B0604020202020204" pitchFamily="34" charset="0"/>
              <a:cs typeface="Arial Narrow" panose="020B0604020202020204" pitchFamily="34" charset="0"/>
            </a:rPr>
            <a:t>6. LIVE DEMO WORKING IN THE JUPYTER ENVIRONMENT</a:t>
          </a:r>
        </a:p>
      </dgm:t>
    </dgm:pt>
    <dgm:pt modelId="{653B923E-54AC-7949-AD59-24DFC770F513}" type="parTrans" cxnId="{918836E7-74E5-BC49-B64A-598D7F13793D}">
      <dgm:prSet/>
      <dgm:spPr/>
      <dgm:t>
        <a:bodyPr/>
        <a:lstStyle/>
        <a:p>
          <a:endParaRPr lang="en-US" b="1" i="0" dirty="0">
            <a:latin typeface="Arial Narrow" panose="020B0604020202020204" pitchFamily="34" charset="0"/>
            <a:cs typeface="Arial Narrow" panose="020B0604020202020204" pitchFamily="34" charset="0"/>
          </a:endParaRPr>
        </a:p>
      </dgm:t>
    </dgm:pt>
    <dgm:pt modelId="{8FFD7AE8-A9B5-FF44-BE27-9FF6265706BA}" type="sibTrans" cxnId="{918836E7-74E5-BC49-B64A-598D7F13793D}">
      <dgm:prSet/>
      <dgm:spPr/>
      <dgm:t>
        <a:bodyPr/>
        <a:lstStyle/>
        <a:p>
          <a:endParaRPr lang="en-US" b="1" i="0" dirty="0">
            <a:latin typeface="Arial Narrow" panose="020B0604020202020204" pitchFamily="34" charset="0"/>
            <a:cs typeface="Arial Narrow" panose="020B0604020202020204" pitchFamily="34" charset="0"/>
          </a:endParaRPr>
        </a:p>
      </dgm:t>
    </dgm:pt>
    <dgm:pt modelId="{87BD62D3-A140-D847-8BF7-8C36BD39DE1D}">
      <dgm:prSet custT="1"/>
      <dgm:spPr>
        <a:ln>
          <a:noFill/>
        </a:ln>
      </dgm:spPr>
      <dgm:t>
        <a:bodyPr/>
        <a:lstStyle/>
        <a:p>
          <a:r>
            <a:rPr lang="en-US" sz="1800" b="1" i="0" dirty="0">
              <a:latin typeface="Arial Narrow" panose="020B0604020202020204" pitchFamily="34" charset="0"/>
              <a:cs typeface="Arial Narrow" panose="020B0604020202020204" pitchFamily="34" charset="0"/>
            </a:rPr>
            <a:t>2. WHAT IS PYTHON?: UNDERSTANDING PROGRAMMING</a:t>
          </a:r>
        </a:p>
      </dgm:t>
    </dgm:pt>
    <dgm:pt modelId="{E957F8E1-ADD1-E04A-BE0B-68480539F56A}" type="sibTrans" cxnId="{CB3D7831-3857-6246-8315-FBA508A6A5CE}">
      <dgm:prSet/>
      <dgm:spPr/>
      <dgm:t>
        <a:bodyPr/>
        <a:lstStyle/>
        <a:p>
          <a:endParaRPr lang="en-US" b="1" i="0" dirty="0">
            <a:latin typeface="Arial Narrow" panose="020B0604020202020204" pitchFamily="34" charset="0"/>
            <a:cs typeface="Arial Narrow" panose="020B0604020202020204" pitchFamily="34" charset="0"/>
          </a:endParaRPr>
        </a:p>
      </dgm:t>
    </dgm:pt>
    <dgm:pt modelId="{94FD5C4E-D44F-F34F-8B4B-E52AE7CBE9AF}" type="parTrans" cxnId="{CB3D7831-3857-6246-8315-FBA508A6A5CE}">
      <dgm:prSet/>
      <dgm:spPr/>
      <dgm:t>
        <a:bodyPr/>
        <a:lstStyle/>
        <a:p>
          <a:endParaRPr lang="en-US" b="1" i="0" dirty="0">
            <a:latin typeface="Arial Narrow" panose="020B0604020202020204" pitchFamily="34" charset="0"/>
            <a:cs typeface="Arial Narrow" panose="020B0604020202020204" pitchFamily="34" charset="0"/>
          </a:endParaRPr>
        </a:p>
      </dgm:t>
    </dgm:pt>
    <dgm:pt modelId="{713AEE23-9451-A841-9CA7-C0D60D205B1D}">
      <dgm:prSet custT="1"/>
      <dgm:spPr>
        <a:ln>
          <a:noFill/>
        </a:ln>
      </dgm:spPr>
      <dgm:t>
        <a:bodyPr/>
        <a:lstStyle/>
        <a:p>
          <a:r>
            <a:rPr lang="en-US" sz="1800" b="1" i="0" dirty="0">
              <a:latin typeface="Arial Narrow" panose="020B0604020202020204" pitchFamily="34" charset="0"/>
              <a:cs typeface="Arial Narrow" panose="020B0604020202020204" pitchFamily="34" charset="0"/>
            </a:rPr>
            <a:t>3. API'S : APPLICATION PROGRAMMING INTERFACE</a:t>
          </a:r>
        </a:p>
      </dgm:t>
    </dgm:pt>
    <dgm:pt modelId="{74C5A7E0-25C9-3943-9455-7DE3CA0A5BCA}" type="parTrans" cxnId="{44133E34-6C01-F84D-BE34-53F25CC0729C}">
      <dgm:prSet/>
      <dgm:spPr/>
      <dgm:t>
        <a:bodyPr/>
        <a:lstStyle/>
        <a:p>
          <a:endParaRPr lang="en-US"/>
        </a:p>
      </dgm:t>
    </dgm:pt>
    <dgm:pt modelId="{ADBFA12B-9BA2-4844-800E-2107A034BE01}" type="sibTrans" cxnId="{44133E34-6C01-F84D-BE34-53F25CC0729C}">
      <dgm:prSet/>
      <dgm:spPr/>
      <dgm:t>
        <a:bodyPr/>
        <a:lstStyle/>
        <a:p>
          <a:endParaRPr lang="en-US"/>
        </a:p>
      </dgm:t>
    </dgm:pt>
    <dgm:pt modelId="{06DAE1BD-5104-0942-87C4-541724311CA5}" type="pres">
      <dgm:prSet presAssocID="{D46F246F-B595-D242-A5C6-13625610972F}" presName="linear" presStyleCnt="0">
        <dgm:presLayoutVars>
          <dgm:dir/>
          <dgm:animLvl val="lvl"/>
          <dgm:resizeHandles val="exact"/>
        </dgm:presLayoutVars>
      </dgm:prSet>
      <dgm:spPr/>
    </dgm:pt>
    <dgm:pt modelId="{45955002-FF38-FD4B-9401-80D9309DC571}" type="pres">
      <dgm:prSet presAssocID="{26D7BD4B-4D44-8C46-ADB7-0419B9A374E5}" presName="parentLin" presStyleCnt="0"/>
      <dgm:spPr/>
    </dgm:pt>
    <dgm:pt modelId="{F0E213BD-B8B9-F840-9D45-8C14DFDBEC32}" type="pres">
      <dgm:prSet presAssocID="{26D7BD4B-4D44-8C46-ADB7-0419B9A374E5}" presName="parentLeftMargin" presStyleLbl="node1" presStyleIdx="0" presStyleCnt="7"/>
      <dgm:spPr/>
    </dgm:pt>
    <dgm:pt modelId="{079750BC-450E-444C-A4DA-54721D9D56D2}" type="pres">
      <dgm:prSet presAssocID="{26D7BD4B-4D44-8C46-ADB7-0419B9A374E5}" presName="parentText" presStyleLbl="node1" presStyleIdx="0" presStyleCnt="7" custLinFactNeighborX="-3114" custLinFactNeighborY="15000">
        <dgm:presLayoutVars>
          <dgm:chMax val="0"/>
          <dgm:bulletEnabled val="1"/>
        </dgm:presLayoutVars>
      </dgm:prSet>
      <dgm:spPr/>
    </dgm:pt>
    <dgm:pt modelId="{E849B425-4AF7-584F-807A-3EDBCD6027FF}" type="pres">
      <dgm:prSet presAssocID="{26D7BD4B-4D44-8C46-ADB7-0419B9A374E5}" presName="negativeSpace" presStyleCnt="0"/>
      <dgm:spPr/>
    </dgm:pt>
    <dgm:pt modelId="{40FDB4F7-D8A4-3B40-AB23-96D15037B55C}" type="pres">
      <dgm:prSet presAssocID="{26D7BD4B-4D44-8C46-ADB7-0419B9A374E5}" presName="childText" presStyleLbl="conFgAcc1" presStyleIdx="0" presStyleCnt="7">
        <dgm:presLayoutVars>
          <dgm:bulletEnabled val="1"/>
        </dgm:presLayoutVars>
      </dgm:prSet>
      <dgm:spPr>
        <a:noFill/>
        <a:ln>
          <a:noFill/>
        </a:ln>
      </dgm:spPr>
    </dgm:pt>
    <dgm:pt modelId="{AFC9E293-0C64-8547-8E39-BF548F718B41}" type="pres">
      <dgm:prSet presAssocID="{51D1EB62-96E7-7845-9B8C-47D3C8145F78}" presName="spaceBetweenRectangles" presStyleCnt="0"/>
      <dgm:spPr/>
    </dgm:pt>
    <dgm:pt modelId="{C6BE93BC-4EC0-794F-954B-901B5639F430}" type="pres">
      <dgm:prSet presAssocID="{87BD62D3-A140-D847-8BF7-8C36BD39DE1D}" presName="parentLin" presStyleCnt="0"/>
      <dgm:spPr/>
    </dgm:pt>
    <dgm:pt modelId="{42EFEE2B-9E74-F046-BEE1-29A32367BBB9}" type="pres">
      <dgm:prSet presAssocID="{87BD62D3-A140-D847-8BF7-8C36BD39DE1D}" presName="parentLeftMargin" presStyleLbl="node1" presStyleIdx="0" presStyleCnt="7"/>
      <dgm:spPr/>
    </dgm:pt>
    <dgm:pt modelId="{D4A47E90-C812-0945-84F8-98442C382D80}" type="pres">
      <dgm:prSet presAssocID="{87BD62D3-A140-D847-8BF7-8C36BD39DE1D}" presName="parentText" presStyleLbl="node1" presStyleIdx="1" presStyleCnt="7">
        <dgm:presLayoutVars>
          <dgm:chMax val="0"/>
          <dgm:bulletEnabled val="1"/>
        </dgm:presLayoutVars>
      </dgm:prSet>
      <dgm:spPr/>
    </dgm:pt>
    <dgm:pt modelId="{B8B30536-9881-0245-B96F-336C8194A135}" type="pres">
      <dgm:prSet presAssocID="{87BD62D3-A140-D847-8BF7-8C36BD39DE1D}" presName="negativeSpace" presStyleCnt="0"/>
      <dgm:spPr/>
    </dgm:pt>
    <dgm:pt modelId="{EF6D2604-888B-9647-8805-826E2B93A3D1}" type="pres">
      <dgm:prSet presAssocID="{87BD62D3-A140-D847-8BF7-8C36BD39DE1D}" presName="childText" presStyleLbl="conFgAcc1" presStyleIdx="1" presStyleCnt="7">
        <dgm:presLayoutVars>
          <dgm:bulletEnabled val="1"/>
        </dgm:presLayoutVars>
      </dgm:prSet>
      <dgm:spPr>
        <a:noFill/>
        <a:ln>
          <a:noFill/>
        </a:ln>
      </dgm:spPr>
    </dgm:pt>
    <dgm:pt modelId="{D3D3BA35-44DA-5644-999C-1C5A0A6548AC}" type="pres">
      <dgm:prSet presAssocID="{E957F8E1-ADD1-E04A-BE0B-68480539F56A}" presName="spaceBetweenRectangles" presStyleCnt="0"/>
      <dgm:spPr/>
    </dgm:pt>
    <dgm:pt modelId="{9A0897C9-6779-3440-A60E-A70D570F352A}" type="pres">
      <dgm:prSet presAssocID="{713AEE23-9451-A841-9CA7-C0D60D205B1D}" presName="parentLin" presStyleCnt="0"/>
      <dgm:spPr/>
    </dgm:pt>
    <dgm:pt modelId="{325D1DAA-F06D-F24A-BE85-62562727D447}" type="pres">
      <dgm:prSet presAssocID="{713AEE23-9451-A841-9CA7-C0D60D205B1D}" presName="parentLeftMargin" presStyleLbl="node1" presStyleIdx="1" presStyleCnt="7"/>
      <dgm:spPr/>
    </dgm:pt>
    <dgm:pt modelId="{C2EA362B-CA29-1D44-8511-5DCA772E4B18}" type="pres">
      <dgm:prSet presAssocID="{713AEE23-9451-A841-9CA7-C0D60D205B1D}" presName="parentText" presStyleLbl="node1" presStyleIdx="2" presStyleCnt="7">
        <dgm:presLayoutVars>
          <dgm:chMax val="0"/>
          <dgm:bulletEnabled val="1"/>
        </dgm:presLayoutVars>
      </dgm:prSet>
      <dgm:spPr/>
    </dgm:pt>
    <dgm:pt modelId="{C5C7F993-0D54-654F-94B8-B613417C54E0}" type="pres">
      <dgm:prSet presAssocID="{713AEE23-9451-A841-9CA7-C0D60D205B1D}" presName="negativeSpace" presStyleCnt="0"/>
      <dgm:spPr/>
    </dgm:pt>
    <dgm:pt modelId="{09134886-A7ED-054A-AC45-4CBE0344C08B}" type="pres">
      <dgm:prSet presAssocID="{713AEE23-9451-A841-9CA7-C0D60D205B1D}" presName="childText" presStyleLbl="conFgAcc1" presStyleIdx="2" presStyleCnt="7">
        <dgm:presLayoutVars>
          <dgm:bulletEnabled val="1"/>
        </dgm:presLayoutVars>
      </dgm:prSet>
      <dgm:spPr>
        <a:noFill/>
        <a:ln>
          <a:noFill/>
        </a:ln>
      </dgm:spPr>
    </dgm:pt>
    <dgm:pt modelId="{50DF3EA0-F7D1-2F41-8A17-6CD1622FA5DC}" type="pres">
      <dgm:prSet presAssocID="{ADBFA12B-9BA2-4844-800E-2107A034BE01}" presName="spaceBetweenRectangles" presStyleCnt="0"/>
      <dgm:spPr/>
    </dgm:pt>
    <dgm:pt modelId="{D1C85369-E7D1-6D4C-983A-281DC5B6B317}" type="pres">
      <dgm:prSet presAssocID="{DF0296C0-2755-E44E-A2C7-C155D17AC191}" presName="parentLin" presStyleCnt="0"/>
      <dgm:spPr/>
    </dgm:pt>
    <dgm:pt modelId="{EA981752-7750-1C43-81E6-E629741536BA}" type="pres">
      <dgm:prSet presAssocID="{DF0296C0-2755-E44E-A2C7-C155D17AC191}" presName="parentLeftMargin" presStyleLbl="node1" presStyleIdx="2" presStyleCnt="7"/>
      <dgm:spPr/>
    </dgm:pt>
    <dgm:pt modelId="{75139402-13B8-474D-9E51-B983A028838F}" type="pres">
      <dgm:prSet presAssocID="{DF0296C0-2755-E44E-A2C7-C155D17AC191}" presName="parentText" presStyleLbl="node1" presStyleIdx="3" presStyleCnt="7">
        <dgm:presLayoutVars>
          <dgm:chMax val="0"/>
          <dgm:bulletEnabled val="1"/>
        </dgm:presLayoutVars>
      </dgm:prSet>
      <dgm:spPr/>
    </dgm:pt>
    <dgm:pt modelId="{16006AEC-24BB-6843-A092-7CBA97BDCC6D}" type="pres">
      <dgm:prSet presAssocID="{DF0296C0-2755-E44E-A2C7-C155D17AC191}" presName="negativeSpace" presStyleCnt="0"/>
      <dgm:spPr/>
    </dgm:pt>
    <dgm:pt modelId="{04AC6B43-85F4-3446-9A2C-7A6FBDB8FCB6}" type="pres">
      <dgm:prSet presAssocID="{DF0296C0-2755-E44E-A2C7-C155D17AC191}" presName="childText" presStyleLbl="conFgAcc1" presStyleIdx="3" presStyleCnt="7">
        <dgm:presLayoutVars>
          <dgm:bulletEnabled val="1"/>
        </dgm:presLayoutVars>
      </dgm:prSet>
      <dgm:spPr>
        <a:noFill/>
        <a:ln>
          <a:noFill/>
        </a:ln>
      </dgm:spPr>
    </dgm:pt>
    <dgm:pt modelId="{F5652729-05A9-6F48-A00B-42F65502D677}" type="pres">
      <dgm:prSet presAssocID="{7A4620BA-0210-5141-81BC-4259FC93C917}" presName="spaceBetweenRectangles" presStyleCnt="0"/>
      <dgm:spPr/>
    </dgm:pt>
    <dgm:pt modelId="{1487DBC4-B2A4-464B-9251-634AAB00DFF9}" type="pres">
      <dgm:prSet presAssocID="{ED9529D0-6CC6-C947-AFEA-D3180D66EECF}" presName="parentLin" presStyleCnt="0"/>
      <dgm:spPr/>
    </dgm:pt>
    <dgm:pt modelId="{C760F33C-2AA0-A14A-B9C2-77D306803424}" type="pres">
      <dgm:prSet presAssocID="{ED9529D0-6CC6-C947-AFEA-D3180D66EECF}" presName="parentLeftMargin" presStyleLbl="node1" presStyleIdx="3" presStyleCnt="7"/>
      <dgm:spPr/>
    </dgm:pt>
    <dgm:pt modelId="{B305B989-1B17-544D-AAD8-314E256C2ADE}" type="pres">
      <dgm:prSet presAssocID="{ED9529D0-6CC6-C947-AFEA-D3180D66EECF}" presName="parentText" presStyleLbl="node1" presStyleIdx="4" presStyleCnt="7">
        <dgm:presLayoutVars>
          <dgm:chMax val="0"/>
          <dgm:bulletEnabled val="1"/>
        </dgm:presLayoutVars>
      </dgm:prSet>
      <dgm:spPr/>
    </dgm:pt>
    <dgm:pt modelId="{68F1D47D-68B0-2140-81D6-9D2B67547A5E}" type="pres">
      <dgm:prSet presAssocID="{ED9529D0-6CC6-C947-AFEA-D3180D66EECF}" presName="negativeSpace" presStyleCnt="0"/>
      <dgm:spPr/>
    </dgm:pt>
    <dgm:pt modelId="{D0AB0EF0-6408-7344-9E41-508ED608C44F}" type="pres">
      <dgm:prSet presAssocID="{ED9529D0-6CC6-C947-AFEA-D3180D66EECF}" presName="childText" presStyleLbl="conFgAcc1" presStyleIdx="4" presStyleCnt="7">
        <dgm:presLayoutVars>
          <dgm:bulletEnabled val="1"/>
        </dgm:presLayoutVars>
      </dgm:prSet>
      <dgm:spPr>
        <a:noFill/>
        <a:ln>
          <a:noFill/>
        </a:ln>
      </dgm:spPr>
    </dgm:pt>
    <dgm:pt modelId="{D062077F-D8EE-4F45-A53F-E367B1731115}" type="pres">
      <dgm:prSet presAssocID="{7967980E-3D5C-1C46-8829-07F6342C299E}" presName="spaceBetweenRectangles" presStyleCnt="0"/>
      <dgm:spPr/>
    </dgm:pt>
    <dgm:pt modelId="{C6F81055-F719-0A47-857A-94DA4CBBFEC4}" type="pres">
      <dgm:prSet presAssocID="{CE2C29A3-1A51-7349-A0BE-0F6E9E4A2B8B}" presName="parentLin" presStyleCnt="0"/>
      <dgm:spPr/>
    </dgm:pt>
    <dgm:pt modelId="{552870D8-2EDA-FD47-BAE6-82B8037A0575}" type="pres">
      <dgm:prSet presAssocID="{CE2C29A3-1A51-7349-A0BE-0F6E9E4A2B8B}" presName="parentLeftMargin" presStyleLbl="node1" presStyleIdx="4" presStyleCnt="7"/>
      <dgm:spPr/>
    </dgm:pt>
    <dgm:pt modelId="{F7883534-6322-454A-9C06-E598B3215F4B}" type="pres">
      <dgm:prSet presAssocID="{CE2C29A3-1A51-7349-A0BE-0F6E9E4A2B8B}" presName="parentText" presStyleLbl="node1" presStyleIdx="5" presStyleCnt="7">
        <dgm:presLayoutVars>
          <dgm:chMax val="0"/>
          <dgm:bulletEnabled val="1"/>
        </dgm:presLayoutVars>
      </dgm:prSet>
      <dgm:spPr/>
    </dgm:pt>
    <dgm:pt modelId="{4C58C54E-AEA0-D546-8D0D-E72ADAAC5587}" type="pres">
      <dgm:prSet presAssocID="{CE2C29A3-1A51-7349-A0BE-0F6E9E4A2B8B}" presName="negativeSpace" presStyleCnt="0"/>
      <dgm:spPr/>
    </dgm:pt>
    <dgm:pt modelId="{BA0EE110-263F-2E45-8569-3F7B118F8AB7}" type="pres">
      <dgm:prSet presAssocID="{CE2C29A3-1A51-7349-A0BE-0F6E9E4A2B8B}" presName="childText" presStyleLbl="conFgAcc1" presStyleIdx="5" presStyleCnt="7">
        <dgm:presLayoutVars>
          <dgm:bulletEnabled val="1"/>
        </dgm:presLayoutVars>
      </dgm:prSet>
      <dgm:spPr>
        <a:noFill/>
        <a:ln>
          <a:noFill/>
        </a:ln>
      </dgm:spPr>
    </dgm:pt>
    <dgm:pt modelId="{EC305281-5C01-3F4A-A65E-5CCF0333FE6F}" type="pres">
      <dgm:prSet presAssocID="{8FFD7AE8-A9B5-FF44-BE27-9FF6265706BA}" presName="spaceBetweenRectangles" presStyleCnt="0"/>
      <dgm:spPr/>
    </dgm:pt>
    <dgm:pt modelId="{E4A6E906-EC45-FD44-83AF-468193ECB511}" type="pres">
      <dgm:prSet presAssocID="{F2406BB6-87E8-9D47-B876-7B0D77DB5350}" presName="parentLin" presStyleCnt="0"/>
      <dgm:spPr/>
    </dgm:pt>
    <dgm:pt modelId="{B67E110B-B8A9-E244-AAD0-2C64322D76B1}" type="pres">
      <dgm:prSet presAssocID="{F2406BB6-87E8-9D47-B876-7B0D77DB5350}" presName="parentLeftMargin" presStyleLbl="node1" presStyleIdx="5" presStyleCnt="7"/>
      <dgm:spPr/>
    </dgm:pt>
    <dgm:pt modelId="{7F80D466-9513-D648-9F6A-3BACC803AB47}" type="pres">
      <dgm:prSet presAssocID="{F2406BB6-87E8-9D47-B876-7B0D77DB5350}" presName="parentText" presStyleLbl="node1" presStyleIdx="6" presStyleCnt="7">
        <dgm:presLayoutVars>
          <dgm:chMax val="0"/>
          <dgm:bulletEnabled val="1"/>
        </dgm:presLayoutVars>
      </dgm:prSet>
      <dgm:spPr/>
    </dgm:pt>
    <dgm:pt modelId="{1803797D-0D50-964E-AC80-0ECAB5C6F454}" type="pres">
      <dgm:prSet presAssocID="{F2406BB6-87E8-9D47-B876-7B0D77DB5350}" presName="negativeSpace" presStyleCnt="0"/>
      <dgm:spPr/>
    </dgm:pt>
    <dgm:pt modelId="{D019DDE5-8CE3-464C-8EFE-F3B06DE3CEEC}" type="pres">
      <dgm:prSet presAssocID="{F2406BB6-87E8-9D47-B876-7B0D77DB5350}" presName="childText" presStyleLbl="conFgAcc1" presStyleIdx="6" presStyleCnt="7">
        <dgm:presLayoutVars>
          <dgm:bulletEnabled val="1"/>
        </dgm:presLayoutVars>
      </dgm:prSet>
      <dgm:spPr>
        <a:noFill/>
        <a:ln>
          <a:noFill/>
        </a:ln>
      </dgm:spPr>
    </dgm:pt>
  </dgm:ptLst>
  <dgm:cxnLst>
    <dgm:cxn modelId="{8EED2E08-4266-6149-9DDF-802E7DE72CB1}" srcId="{D46F246F-B595-D242-A5C6-13625610972F}" destId="{F2406BB6-87E8-9D47-B876-7B0D77DB5350}" srcOrd="6" destOrd="0" parTransId="{F224B39B-77B5-F64A-A512-EA82099DFCAF}" sibTransId="{D31C255D-770B-0046-88BA-BBCB46E51664}"/>
    <dgm:cxn modelId="{7635742D-89D9-5B4E-B468-BF312C9E6E83}" type="presOf" srcId="{CE2C29A3-1A51-7349-A0BE-0F6E9E4A2B8B}" destId="{552870D8-2EDA-FD47-BAE6-82B8037A0575}" srcOrd="0" destOrd="0" presId="urn:microsoft.com/office/officeart/2005/8/layout/list1"/>
    <dgm:cxn modelId="{CB3D7831-3857-6246-8315-FBA508A6A5CE}" srcId="{D46F246F-B595-D242-A5C6-13625610972F}" destId="{87BD62D3-A140-D847-8BF7-8C36BD39DE1D}" srcOrd="1" destOrd="0" parTransId="{94FD5C4E-D44F-F34F-8B4B-E52AE7CBE9AF}" sibTransId="{E957F8E1-ADD1-E04A-BE0B-68480539F56A}"/>
    <dgm:cxn modelId="{44133E34-6C01-F84D-BE34-53F25CC0729C}" srcId="{D46F246F-B595-D242-A5C6-13625610972F}" destId="{713AEE23-9451-A841-9CA7-C0D60D205B1D}" srcOrd="2" destOrd="0" parTransId="{74C5A7E0-25C9-3943-9455-7DE3CA0A5BCA}" sibTransId="{ADBFA12B-9BA2-4844-800E-2107A034BE01}"/>
    <dgm:cxn modelId="{A6E84037-DF3B-CB49-B180-8953EFD60B28}" srcId="{D46F246F-B595-D242-A5C6-13625610972F}" destId="{DF0296C0-2755-E44E-A2C7-C155D17AC191}" srcOrd="3" destOrd="0" parTransId="{C4D0BD36-E9BA-A047-A232-E78DCF1EFACA}" sibTransId="{7A4620BA-0210-5141-81BC-4259FC93C917}"/>
    <dgm:cxn modelId="{D541CA3E-3BC2-B644-8018-AD0CA9036ECC}" type="presOf" srcId="{F2406BB6-87E8-9D47-B876-7B0D77DB5350}" destId="{7F80D466-9513-D648-9F6A-3BACC803AB47}" srcOrd="1" destOrd="0" presId="urn:microsoft.com/office/officeart/2005/8/layout/list1"/>
    <dgm:cxn modelId="{69066F4B-CCFD-A14A-B123-1BF8299BC0BA}" srcId="{D46F246F-B595-D242-A5C6-13625610972F}" destId="{ED9529D0-6CC6-C947-AFEA-D3180D66EECF}" srcOrd="4" destOrd="0" parTransId="{1C8E3ED9-B40E-654D-B0B5-DC66A1702450}" sibTransId="{7967980E-3D5C-1C46-8829-07F6342C299E}"/>
    <dgm:cxn modelId="{9F4E045C-E5DC-9246-AE73-00705F9EFE60}" type="presOf" srcId="{F2406BB6-87E8-9D47-B876-7B0D77DB5350}" destId="{B67E110B-B8A9-E244-AAD0-2C64322D76B1}" srcOrd="0" destOrd="0" presId="urn:microsoft.com/office/officeart/2005/8/layout/list1"/>
    <dgm:cxn modelId="{50331C5E-73AD-6943-BAED-979EBE44F5CA}" type="presOf" srcId="{713AEE23-9451-A841-9CA7-C0D60D205B1D}" destId="{325D1DAA-F06D-F24A-BE85-62562727D447}" srcOrd="0" destOrd="0" presId="urn:microsoft.com/office/officeart/2005/8/layout/list1"/>
    <dgm:cxn modelId="{AF028762-503F-5540-81AA-846FEE957BF3}" type="presOf" srcId="{DF0296C0-2755-E44E-A2C7-C155D17AC191}" destId="{75139402-13B8-474D-9E51-B983A028838F}" srcOrd="1" destOrd="0" presId="urn:microsoft.com/office/officeart/2005/8/layout/list1"/>
    <dgm:cxn modelId="{A60F5C65-2E92-AC4D-AA49-46C6ECB9C5F5}" type="presOf" srcId="{26D7BD4B-4D44-8C46-ADB7-0419B9A374E5}" destId="{F0E213BD-B8B9-F840-9D45-8C14DFDBEC32}" srcOrd="0" destOrd="0" presId="urn:microsoft.com/office/officeart/2005/8/layout/list1"/>
    <dgm:cxn modelId="{1390F586-D0DC-E74D-AC81-F2F07CB171AD}" type="presOf" srcId="{713AEE23-9451-A841-9CA7-C0D60D205B1D}" destId="{C2EA362B-CA29-1D44-8511-5DCA772E4B18}" srcOrd="1" destOrd="0" presId="urn:microsoft.com/office/officeart/2005/8/layout/list1"/>
    <dgm:cxn modelId="{2CA3CF8C-6692-754B-9B3F-0AEAD940B0BC}" type="presOf" srcId="{DF0296C0-2755-E44E-A2C7-C155D17AC191}" destId="{EA981752-7750-1C43-81E6-E629741536BA}" srcOrd="0" destOrd="0" presId="urn:microsoft.com/office/officeart/2005/8/layout/list1"/>
    <dgm:cxn modelId="{0E05D791-5D7A-514C-980B-9DDA4397DD10}" type="presOf" srcId="{ED9529D0-6CC6-C947-AFEA-D3180D66EECF}" destId="{B305B989-1B17-544D-AAD8-314E256C2ADE}" srcOrd="1" destOrd="0" presId="urn:microsoft.com/office/officeart/2005/8/layout/list1"/>
    <dgm:cxn modelId="{F83566AB-7438-944A-9375-04B9D965B6C3}" type="presOf" srcId="{CE2C29A3-1A51-7349-A0BE-0F6E9E4A2B8B}" destId="{F7883534-6322-454A-9C06-E598B3215F4B}" srcOrd="1" destOrd="0" presId="urn:microsoft.com/office/officeart/2005/8/layout/list1"/>
    <dgm:cxn modelId="{A685DCBA-7F0B-6D4B-8AC6-C9C192446183}" type="presOf" srcId="{87BD62D3-A140-D847-8BF7-8C36BD39DE1D}" destId="{D4A47E90-C812-0945-84F8-98442C382D80}" srcOrd="1" destOrd="0" presId="urn:microsoft.com/office/officeart/2005/8/layout/list1"/>
    <dgm:cxn modelId="{B94253C0-2220-F547-9E25-438FB631A2F3}" srcId="{D46F246F-B595-D242-A5C6-13625610972F}" destId="{26D7BD4B-4D44-8C46-ADB7-0419B9A374E5}" srcOrd="0" destOrd="0" parTransId="{3C774563-0CC6-B141-A1FC-A4C2F481EC9D}" sibTransId="{51D1EB62-96E7-7845-9B8C-47D3C8145F78}"/>
    <dgm:cxn modelId="{1FDC32DD-F824-7442-BD22-F853A4B6FF27}" type="presOf" srcId="{D46F246F-B595-D242-A5C6-13625610972F}" destId="{06DAE1BD-5104-0942-87C4-541724311CA5}" srcOrd="0" destOrd="0" presId="urn:microsoft.com/office/officeart/2005/8/layout/list1"/>
    <dgm:cxn modelId="{379715E2-9E71-5C4D-91D7-D8A048D854BE}" type="presOf" srcId="{87BD62D3-A140-D847-8BF7-8C36BD39DE1D}" destId="{42EFEE2B-9E74-F046-BEE1-29A32367BBB9}" srcOrd="0" destOrd="0" presId="urn:microsoft.com/office/officeart/2005/8/layout/list1"/>
    <dgm:cxn modelId="{918836E7-74E5-BC49-B64A-598D7F13793D}" srcId="{D46F246F-B595-D242-A5C6-13625610972F}" destId="{CE2C29A3-1A51-7349-A0BE-0F6E9E4A2B8B}" srcOrd="5" destOrd="0" parTransId="{653B923E-54AC-7949-AD59-24DFC770F513}" sibTransId="{8FFD7AE8-A9B5-FF44-BE27-9FF6265706BA}"/>
    <dgm:cxn modelId="{81D682F1-9610-9749-BA0B-3BA9E17B8214}" type="presOf" srcId="{26D7BD4B-4D44-8C46-ADB7-0419B9A374E5}" destId="{079750BC-450E-444C-A4DA-54721D9D56D2}" srcOrd="1" destOrd="0" presId="urn:microsoft.com/office/officeart/2005/8/layout/list1"/>
    <dgm:cxn modelId="{98D6FEFA-DCF5-2F48-9B15-16893E703D9B}" type="presOf" srcId="{ED9529D0-6CC6-C947-AFEA-D3180D66EECF}" destId="{C760F33C-2AA0-A14A-B9C2-77D306803424}" srcOrd="0" destOrd="0" presId="urn:microsoft.com/office/officeart/2005/8/layout/list1"/>
    <dgm:cxn modelId="{4B403929-2C7A-6548-B9DD-9B27D0F9D237}" type="presParOf" srcId="{06DAE1BD-5104-0942-87C4-541724311CA5}" destId="{45955002-FF38-FD4B-9401-80D9309DC571}" srcOrd="0" destOrd="0" presId="urn:microsoft.com/office/officeart/2005/8/layout/list1"/>
    <dgm:cxn modelId="{97C634D6-B226-D745-A123-09BBF9CC03ED}" type="presParOf" srcId="{45955002-FF38-FD4B-9401-80D9309DC571}" destId="{F0E213BD-B8B9-F840-9D45-8C14DFDBEC32}" srcOrd="0" destOrd="0" presId="urn:microsoft.com/office/officeart/2005/8/layout/list1"/>
    <dgm:cxn modelId="{0A8A72D7-88C9-FB43-9526-F7A3F21E0115}" type="presParOf" srcId="{45955002-FF38-FD4B-9401-80D9309DC571}" destId="{079750BC-450E-444C-A4DA-54721D9D56D2}" srcOrd="1" destOrd="0" presId="urn:microsoft.com/office/officeart/2005/8/layout/list1"/>
    <dgm:cxn modelId="{97AA4756-4946-4D4B-A05C-537C8D76FE46}" type="presParOf" srcId="{06DAE1BD-5104-0942-87C4-541724311CA5}" destId="{E849B425-4AF7-584F-807A-3EDBCD6027FF}" srcOrd="1" destOrd="0" presId="urn:microsoft.com/office/officeart/2005/8/layout/list1"/>
    <dgm:cxn modelId="{1DE3763B-73FB-F241-9026-A3AC4283FE72}" type="presParOf" srcId="{06DAE1BD-5104-0942-87C4-541724311CA5}" destId="{40FDB4F7-D8A4-3B40-AB23-96D15037B55C}" srcOrd="2" destOrd="0" presId="urn:microsoft.com/office/officeart/2005/8/layout/list1"/>
    <dgm:cxn modelId="{D7350A65-98BF-4845-9705-E42DA1ABB8E2}" type="presParOf" srcId="{06DAE1BD-5104-0942-87C4-541724311CA5}" destId="{AFC9E293-0C64-8547-8E39-BF548F718B41}" srcOrd="3" destOrd="0" presId="urn:microsoft.com/office/officeart/2005/8/layout/list1"/>
    <dgm:cxn modelId="{E174BEC8-F0FB-0F41-B560-34CD507D7629}" type="presParOf" srcId="{06DAE1BD-5104-0942-87C4-541724311CA5}" destId="{C6BE93BC-4EC0-794F-954B-901B5639F430}" srcOrd="4" destOrd="0" presId="urn:microsoft.com/office/officeart/2005/8/layout/list1"/>
    <dgm:cxn modelId="{7341E04C-E58D-2A44-A712-8BBD5D3AD762}" type="presParOf" srcId="{C6BE93BC-4EC0-794F-954B-901B5639F430}" destId="{42EFEE2B-9E74-F046-BEE1-29A32367BBB9}" srcOrd="0" destOrd="0" presId="urn:microsoft.com/office/officeart/2005/8/layout/list1"/>
    <dgm:cxn modelId="{60BFF279-0E8D-B848-8418-CE7EEB059852}" type="presParOf" srcId="{C6BE93BC-4EC0-794F-954B-901B5639F430}" destId="{D4A47E90-C812-0945-84F8-98442C382D80}" srcOrd="1" destOrd="0" presId="urn:microsoft.com/office/officeart/2005/8/layout/list1"/>
    <dgm:cxn modelId="{C017B9A4-FF43-E047-BDEE-0671BF718D14}" type="presParOf" srcId="{06DAE1BD-5104-0942-87C4-541724311CA5}" destId="{B8B30536-9881-0245-B96F-336C8194A135}" srcOrd="5" destOrd="0" presId="urn:microsoft.com/office/officeart/2005/8/layout/list1"/>
    <dgm:cxn modelId="{484493BC-E3AE-3248-8CB6-58E4496B567C}" type="presParOf" srcId="{06DAE1BD-5104-0942-87C4-541724311CA5}" destId="{EF6D2604-888B-9647-8805-826E2B93A3D1}" srcOrd="6" destOrd="0" presId="urn:microsoft.com/office/officeart/2005/8/layout/list1"/>
    <dgm:cxn modelId="{98FA64E6-B2C7-9B46-8574-C2A28ED78505}" type="presParOf" srcId="{06DAE1BD-5104-0942-87C4-541724311CA5}" destId="{D3D3BA35-44DA-5644-999C-1C5A0A6548AC}" srcOrd="7" destOrd="0" presId="urn:microsoft.com/office/officeart/2005/8/layout/list1"/>
    <dgm:cxn modelId="{8D7FC12F-5CCF-DA41-BD54-A46798023B4F}" type="presParOf" srcId="{06DAE1BD-5104-0942-87C4-541724311CA5}" destId="{9A0897C9-6779-3440-A60E-A70D570F352A}" srcOrd="8" destOrd="0" presId="urn:microsoft.com/office/officeart/2005/8/layout/list1"/>
    <dgm:cxn modelId="{84ECA189-5EC7-7044-8D54-31A5197EC44C}" type="presParOf" srcId="{9A0897C9-6779-3440-A60E-A70D570F352A}" destId="{325D1DAA-F06D-F24A-BE85-62562727D447}" srcOrd="0" destOrd="0" presId="urn:microsoft.com/office/officeart/2005/8/layout/list1"/>
    <dgm:cxn modelId="{BF815F84-DF49-EA48-A88A-FC5F56C21772}" type="presParOf" srcId="{9A0897C9-6779-3440-A60E-A70D570F352A}" destId="{C2EA362B-CA29-1D44-8511-5DCA772E4B18}" srcOrd="1" destOrd="0" presId="urn:microsoft.com/office/officeart/2005/8/layout/list1"/>
    <dgm:cxn modelId="{54A11080-8049-E347-A697-078247C9B2B9}" type="presParOf" srcId="{06DAE1BD-5104-0942-87C4-541724311CA5}" destId="{C5C7F993-0D54-654F-94B8-B613417C54E0}" srcOrd="9" destOrd="0" presId="urn:microsoft.com/office/officeart/2005/8/layout/list1"/>
    <dgm:cxn modelId="{B925A7FD-EF46-2341-98B7-E96F30F6266F}" type="presParOf" srcId="{06DAE1BD-5104-0942-87C4-541724311CA5}" destId="{09134886-A7ED-054A-AC45-4CBE0344C08B}" srcOrd="10" destOrd="0" presId="urn:microsoft.com/office/officeart/2005/8/layout/list1"/>
    <dgm:cxn modelId="{B548DA77-7237-CE44-A7D2-84A4ED1FAA25}" type="presParOf" srcId="{06DAE1BD-5104-0942-87C4-541724311CA5}" destId="{50DF3EA0-F7D1-2F41-8A17-6CD1622FA5DC}" srcOrd="11" destOrd="0" presId="urn:microsoft.com/office/officeart/2005/8/layout/list1"/>
    <dgm:cxn modelId="{43B65292-5FD3-E246-85AB-13D4AE412A6C}" type="presParOf" srcId="{06DAE1BD-5104-0942-87C4-541724311CA5}" destId="{D1C85369-E7D1-6D4C-983A-281DC5B6B317}" srcOrd="12" destOrd="0" presId="urn:microsoft.com/office/officeart/2005/8/layout/list1"/>
    <dgm:cxn modelId="{9DCEB68A-1F1E-C94F-A040-25BA4BA340F9}" type="presParOf" srcId="{D1C85369-E7D1-6D4C-983A-281DC5B6B317}" destId="{EA981752-7750-1C43-81E6-E629741536BA}" srcOrd="0" destOrd="0" presId="urn:microsoft.com/office/officeart/2005/8/layout/list1"/>
    <dgm:cxn modelId="{E94CB450-CD3F-F347-9489-207F35F6614B}" type="presParOf" srcId="{D1C85369-E7D1-6D4C-983A-281DC5B6B317}" destId="{75139402-13B8-474D-9E51-B983A028838F}" srcOrd="1" destOrd="0" presId="urn:microsoft.com/office/officeart/2005/8/layout/list1"/>
    <dgm:cxn modelId="{BCAAD21D-5EF7-A94E-BD8E-78CB527DC375}" type="presParOf" srcId="{06DAE1BD-5104-0942-87C4-541724311CA5}" destId="{16006AEC-24BB-6843-A092-7CBA97BDCC6D}" srcOrd="13" destOrd="0" presId="urn:microsoft.com/office/officeart/2005/8/layout/list1"/>
    <dgm:cxn modelId="{DDE45195-8055-A446-999E-4FDD9FB3DCEC}" type="presParOf" srcId="{06DAE1BD-5104-0942-87C4-541724311CA5}" destId="{04AC6B43-85F4-3446-9A2C-7A6FBDB8FCB6}" srcOrd="14" destOrd="0" presId="urn:microsoft.com/office/officeart/2005/8/layout/list1"/>
    <dgm:cxn modelId="{34565CF6-1ACA-0C44-997A-DC878F1ACAD7}" type="presParOf" srcId="{06DAE1BD-5104-0942-87C4-541724311CA5}" destId="{F5652729-05A9-6F48-A00B-42F65502D677}" srcOrd="15" destOrd="0" presId="urn:microsoft.com/office/officeart/2005/8/layout/list1"/>
    <dgm:cxn modelId="{9A804A2B-AC0F-C34A-B3BD-1795D0EDFEEC}" type="presParOf" srcId="{06DAE1BD-5104-0942-87C4-541724311CA5}" destId="{1487DBC4-B2A4-464B-9251-634AAB00DFF9}" srcOrd="16" destOrd="0" presId="urn:microsoft.com/office/officeart/2005/8/layout/list1"/>
    <dgm:cxn modelId="{A2A3C3E6-FBD6-DE4B-A605-35B5292ECEE7}" type="presParOf" srcId="{1487DBC4-B2A4-464B-9251-634AAB00DFF9}" destId="{C760F33C-2AA0-A14A-B9C2-77D306803424}" srcOrd="0" destOrd="0" presId="urn:microsoft.com/office/officeart/2005/8/layout/list1"/>
    <dgm:cxn modelId="{8A297342-49BC-F746-B4C9-9507E2D20528}" type="presParOf" srcId="{1487DBC4-B2A4-464B-9251-634AAB00DFF9}" destId="{B305B989-1B17-544D-AAD8-314E256C2ADE}" srcOrd="1" destOrd="0" presId="urn:microsoft.com/office/officeart/2005/8/layout/list1"/>
    <dgm:cxn modelId="{C7FD7AE3-7FE4-2F4C-A3FE-E574FEF4A19A}" type="presParOf" srcId="{06DAE1BD-5104-0942-87C4-541724311CA5}" destId="{68F1D47D-68B0-2140-81D6-9D2B67547A5E}" srcOrd="17" destOrd="0" presId="urn:microsoft.com/office/officeart/2005/8/layout/list1"/>
    <dgm:cxn modelId="{324D8433-9851-DD4A-B453-FE1A8C55065E}" type="presParOf" srcId="{06DAE1BD-5104-0942-87C4-541724311CA5}" destId="{D0AB0EF0-6408-7344-9E41-508ED608C44F}" srcOrd="18" destOrd="0" presId="urn:microsoft.com/office/officeart/2005/8/layout/list1"/>
    <dgm:cxn modelId="{5B5BCA25-8A88-A34E-AEAD-BFA07BE23C0F}" type="presParOf" srcId="{06DAE1BD-5104-0942-87C4-541724311CA5}" destId="{D062077F-D8EE-4F45-A53F-E367B1731115}" srcOrd="19" destOrd="0" presId="urn:microsoft.com/office/officeart/2005/8/layout/list1"/>
    <dgm:cxn modelId="{7E91F5FE-52A7-9C4A-B239-205DEC3E8465}" type="presParOf" srcId="{06DAE1BD-5104-0942-87C4-541724311CA5}" destId="{C6F81055-F719-0A47-857A-94DA4CBBFEC4}" srcOrd="20" destOrd="0" presId="urn:microsoft.com/office/officeart/2005/8/layout/list1"/>
    <dgm:cxn modelId="{24AD7841-4E0B-3149-B7DD-9A6B206E0DEC}" type="presParOf" srcId="{C6F81055-F719-0A47-857A-94DA4CBBFEC4}" destId="{552870D8-2EDA-FD47-BAE6-82B8037A0575}" srcOrd="0" destOrd="0" presId="urn:microsoft.com/office/officeart/2005/8/layout/list1"/>
    <dgm:cxn modelId="{4CE23450-AF1D-8D42-AB02-7E04FD66D1B7}" type="presParOf" srcId="{C6F81055-F719-0A47-857A-94DA4CBBFEC4}" destId="{F7883534-6322-454A-9C06-E598B3215F4B}" srcOrd="1" destOrd="0" presId="urn:microsoft.com/office/officeart/2005/8/layout/list1"/>
    <dgm:cxn modelId="{7AF29C03-47B4-2449-A098-97D8A33D3492}" type="presParOf" srcId="{06DAE1BD-5104-0942-87C4-541724311CA5}" destId="{4C58C54E-AEA0-D546-8D0D-E72ADAAC5587}" srcOrd="21" destOrd="0" presId="urn:microsoft.com/office/officeart/2005/8/layout/list1"/>
    <dgm:cxn modelId="{87CA0F4B-A2F8-B44A-92A1-5523E9FE2DB2}" type="presParOf" srcId="{06DAE1BD-5104-0942-87C4-541724311CA5}" destId="{BA0EE110-263F-2E45-8569-3F7B118F8AB7}" srcOrd="22" destOrd="0" presId="urn:microsoft.com/office/officeart/2005/8/layout/list1"/>
    <dgm:cxn modelId="{98189181-3F88-0D4F-AEF6-3396C346E206}" type="presParOf" srcId="{06DAE1BD-5104-0942-87C4-541724311CA5}" destId="{EC305281-5C01-3F4A-A65E-5CCF0333FE6F}" srcOrd="23" destOrd="0" presId="urn:microsoft.com/office/officeart/2005/8/layout/list1"/>
    <dgm:cxn modelId="{102F0BA5-D212-6043-98A9-00E6F21279AF}" type="presParOf" srcId="{06DAE1BD-5104-0942-87C4-541724311CA5}" destId="{E4A6E906-EC45-FD44-83AF-468193ECB511}" srcOrd="24" destOrd="0" presId="urn:microsoft.com/office/officeart/2005/8/layout/list1"/>
    <dgm:cxn modelId="{B44E4F4C-11DB-C547-AA58-363BDF010C74}" type="presParOf" srcId="{E4A6E906-EC45-FD44-83AF-468193ECB511}" destId="{B67E110B-B8A9-E244-AAD0-2C64322D76B1}" srcOrd="0" destOrd="0" presId="urn:microsoft.com/office/officeart/2005/8/layout/list1"/>
    <dgm:cxn modelId="{D4E952B2-1CEC-3847-9344-B1F6B047D93B}" type="presParOf" srcId="{E4A6E906-EC45-FD44-83AF-468193ECB511}" destId="{7F80D466-9513-D648-9F6A-3BACC803AB47}" srcOrd="1" destOrd="0" presId="urn:microsoft.com/office/officeart/2005/8/layout/list1"/>
    <dgm:cxn modelId="{C81D244F-4B96-B94B-BA57-E4D27EA43064}" type="presParOf" srcId="{06DAE1BD-5104-0942-87C4-541724311CA5}" destId="{1803797D-0D50-964E-AC80-0ECAB5C6F454}" srcOrd="25" destOrd="0" presId="urn:microsoft.com/office/officeart/2005/8/layout/list1"/>
    <dgm:cxn modelId="{15774E11-2EE6-1A41-BA52-28A6D9658450}" type="presParOf" srcId="{06DAE1BD-5104-0942-87C4-541724311CA5}" destId="{D019DDE5-8CE3-464C-8EFE-F3B06DE3CEEC}" srcOrd="26" destOrd="0" presId="urn:microsoft.com/office/officeart/2005/8/layout/list1"/>
  </dgm:cxnLst>
  <dgm:bg>
    <a:noFill/>
  </dgm:bg>
  <dgm:whole>
    <a:ln>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4BC7C7E-EA17-4B71-8382-E0C43F3A877B}"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27C55E82-3C01-49F0-AC45-9CBBD4402ADE}">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Numerical Python, also known as </a:t>
          </a:r>
          <a:r>
            <a:rPr lang="en-US" sz="1400" b="1" dirty="0" err="1">
              <a:latin typeface="Helvetica Neue" panose="02000503000000020004" pitchFamily="2" charset="0"/>
              <a:ea typeface="Helvetica Neue" panose="02000503000000020004" pitchFamily="2" charset="0"/>
              <a:cs typeface="Helvetica Neue" panose="02000503000000020004" pitchFamily="2" charset="0"/>
            </a:rPr>
            <a:t>numpy</a:t>
          </a:r>
          <a:r>
            <a:rPr lang="en-US" sz="1400" b="1" dirty="0">
              <a:latin typeface="Helvetica Neue" panose="02000503000000020004" pitchFamily="2" charset="0"/>
              <a:ea typeface="Helvetica Neue" panose="02000503000000020004" pitchFamily="2" charset="0"/>
              <a:cs typeface="Helvetica Neue" panose="02000503000000020004" pitchFamily="2" charset="0"/>
            </a:rPr>
            <a:t> </a:t>
          </a:r>
          <a:r>
            <a:rPr lang="en-US" sz="1400" dirty="0">
              <a:latin typeface="Helvetica Neue" panose="02000503000000020004" pitchFamily="2" charset="0"/>
              <a:ea typeface="Helvetica Neue" panose="02000503000000020004" pitchFamily="2" charset="0"/>
              <a:cs typeface="Helvetica Neue" panose="02000503000000020004" pitchFamily="2" charset="0"/>
            </a:rPr>
            <a:t>is a powerful python package </a:t>
          </a:r>
        </a:p>
      </dgm:t>
    </dgm:pt>
    <dgm:pt modelId="{6F3EC25D-3B60-48EB-99A4-9F6DFDAC2176}" type="parTrans" cxnId="{912AB71D-CF29-43AB-827B-3249ADA907A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0C6DF49F-F4E8-43D3-83DD-0485051F1CD6}" type="sibTrans" cxnId="{912AB71D-CF29-43AB-827B-3249ADA907A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E05A1496-C70B-4A79-82D2-A9E9FFF6AF3F}">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The library consists of </a:t>
          </a:r>
          <a:r>
            <a:rPr lang="en-US" sz="1400" b="1" dirty="0">
              <a:latin typeface="Helvetica Neue" panose="02000503000000020004" pitchFamily="2" charset="0"/>
              <a:ea typeface="Helvetica Neue" panose="02000503000000020004" pitchFamily="2" charset="0"/>
              <a:cs typeface="Helvetica Neue" panose="02000503000000020004" pitchFamily="2" charset="0"/>
            </a:rPr>
            <a:t>multi-dimensional array </a:t>
          </a:r>
          <a:r>
            <a:rPr lang="en-US" sz="1400" dirty="0">
              <a:latin typeface="Helvetica Neue" panose="02000503000000020004" pitchFamily="2" charset="0"/>
              <a:ea typeface="Helvetica Neue" panose="02000503000000020004" pitchFamily="2" charset="0"/>
              <a:cs typeface="Helvetica Neue" panose="02000503000000020004" pitchFamily="2" charset="0"/>
            </a:rPr>
            <a:t>objects and allows for fast computation</a:t>
          </a:r>
        </a:p>
      </dgm:t>
    </dgm:pt>
    <dgm:pt modelId="{1CE09C74-772B-4248-B6CE-FA052054304D}" type="parTrans" cxnId="{593BAFC2-E5EF-4E79-8D6A-0F00434FF584}">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2FCFFF95-4315-4CAD-B4E5-9FC65B68E907}" type="sibTrans" cxnId="{593BAFC2-E5EF-4E79-8D6A-0F00434FF584}">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B7F22E3D-9BF4-443F-9E2D-3AE86D636DCC}">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1"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dirty="0">
              <a:latin typeface="Helvetica Neue" panose="02000503000000020004" pitchFamily="2" charset="0"/>
              <a:ea typeface="Helvetica Neue" panose="02000503000000020004" pitchFamily="2" charset="0"/>
              <a:cs typeface="Helvetica Neue" panose="02000503000000020004" pitchFamily="2" charset="0"/>
            </a:rPr>
            <a:t>mathematical and logical operations on arrays  and data frames </a:t>
          </a:r>
        </a:p>
      </dgm:t>
    </dgm:pt>
    <dgm:pt modelId="{E8AAD808-59A7-427D-8BFC-9AB9BC37A873}" type="parTrans" cxnId="{8EE9A283-F556-4946-8204-8EF40C4BAFD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CC7DC697-7F37-45FB-AFEA-3B33FB1CBE2B}" type="sibTrans" cxnId="{8EE9A283-F556-4946-8204-8EF40C4BAFD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30B30E2-3D60-411E-A38F-2A1E49D75824}">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1"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dirty="0">
              <a:latin typeface="Helvetica Neue" panose="02000503000000020004" pitchFamily="2" charset="0"/>
              <a:ea typeface="Helvetica Neue" panose="02000503000000020004" pitchFamily="2" charset="0"/>
              <a:cs typeface="Helvetica Neue" panose="02000503000000020004" pitchFamily="2" charset="0"/>
            </a:rPr>
            <a:t>operations related to linear algebra and random number generation </a:t>
          </a:r>
        </a:p>
      </dgm:t>
    </dgm:pt>
    <dgm:pt modelId="{59CD47A0-9C96-4465-8901-834D9F347039}" type="par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3FF96098-C043-4A1F-9D16-062C914EE0E7}" type="sib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556657C-280C-4A90-9184-4CC294D8DB1B}" type="pres">
      <dgm:prSet presAssocID="{34BC7C7E-EA17-4B71-8382-E0C43F3A877B}" presName="root" presStyleCnt="0">
        <dgm:presLayoutVars>
          <dgm:dir/>
          <dgm:resizeHandles val="exact"/>
        </dgm:presLayoutVars>
      </dgm:prSet>
      <dgm:spPr/>
    </dgm:pt>
    <dgm:pt modelId="{D7ECA8D6-CF26-42D7-9DCC-90D96A9A5F54}" type="pres">
      <dgm:prSet presAssocID="{34BC7C7E-EA17-4B71-8382-E0C43F3A877B}" presName="container" presStyleCnt="0">
        <dgm:presLayoutVars>
          <dgm:dir/>
          <dgm:resizeHandles val="exact"/>
        </dgm:presLayoutVars>
      </dgm:prSet>
      <dgm:spPr/>
    </dgm:pt>
    <dgm:pt modelId="{CA4A7DEC-CC12-4896-AAD5-F121FAE1BEC3}" type="pres">
      <dgm:prSet presAssocID="{27C55E82-3C01-49F0-AC45-9CBBD4402ADE}" presName="compNode" presStyleCnt="0"/>
      <dgm:spPr/>
    </dgm:pt>
    <dgm:pt modelId="{94DA2712-05FA-4D7F-A780-B209E1A3D9C7}" type="pres">
      <dgm:prSet presAssocID="{27C55E82-3C01-49F0-AC45-9CBBD4402ADE}" presName="iconBgRect" presStyleLbl="bgShp" presStyleIdx="0" presStyleCnt="4"/>
      <dgm:spPr/>
    </dgm:pt>
    <dgm:pt modelId="{68D09782-D2CD-45F0-ABD6-3925DBBE6EF4}" type="pres">
      <dgm:prSet presAssocID="{27C55E82-3C01-49F0-AC45-9CBBD4402A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F837C9B6-A344-4A19-B466-8A39DC131EB5}" type="pres">
      <dgm:prSet presAssocID="{27C55E82-3C01-49F0-AC45-9CBBD4402ADE}" presName="spaceRect" presStyleCnt="0"/>
      <dgm:spPr/>
    </dgm:pt>
    <dgm:pt modelId="{15E1A332-912F-43FE-843B-FCA9D67B7CC7}" type="pres">
      <dgm:prSet presAssocID="{27C55E82-3C01-49F0-AC45-9CBBD4402ADE}" presName="textRect" presStyleLbl="revTx" presStyleIdx="0" presStyleCnt="4">
        <dgm:presLayoutVars>
          <dgm:chMax val="1"/>
          <dgm:chPref val="1"/>
        </dgm:presLayoutVars>
      </dgm:prSet>
      <dgm:spPr/>
    </dgm:pt>
    <dgm:pt modelId="{97A003DC-AA8A-46F8-972C-E9812EFBD4CC}" type="pres">
      <dgm:prSet presAssocID="{0C6DF49F-F4E8-43D3-83DD-0485051F1CD6}" presName="sibTrans" presStyleLbl="sibTrans2D1" presStyleIdx="0" presStyleCnt="0"/>
      <dgm:spPr/>
    </dgm:pt>
    <dgm:pt modelId="{439754CE-F9B7-4622-90F3-B047E0BB5753}" type="pres">
      <dgm:prSet presAssocID="{E05A1496-C70B-4A79-82D2-A9E9FFF6AF3F}" presName="compNode" presStyleCnt="0"/>
      <dgm:spPr/>
    </dgm:pt>
    <dgm:pt modelId="{83B299DA-B3F9-457A-9623-D8B6CBD33847}" type="pres">
      <dgm:prSet presAssocID="{E05A1496-C70B-4A79-82D2-A9E9FFF6AF3F}" presName="iconBgRect" presStyleLbl="bgShp" presStyleIdx="1" presStyleCnt="4"/>
      <dgm:spPr/>
    </dgm:pt>
    <dgm:pt modelId="{DA320386-0E34-4408-9F44-5657B9C0BBB9}" type="pres">
      <dgm:prSet presAssocID="{E05A1496-C70B-4A79-82D2-A9E9FFF6AF3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573E5308-F90E-4F55-807B-C70459E986D0}" type="pres">
      <dgm:prSet presAssocID="{E05A1496-C70B-4A79-82D2-A9E9FFF6AF3F}" presName="spaceRect" presStyleCnt="0"/>
      <dgm:spPr/>
    </dgm:pt>
    <dgm:pt modelId="{415921F2-F112-4409-9D9D-20DE74F98AEC}" type="pres">
      <dgm:prSet presAssocID="{E05A1496-C70B-4A79-82D2-A9E9FFF6AF3F}" presName="textRect" presStyleLbl="revTx" presStyleIdx="1" presStyleCnt="4">
        <dgm:presLayoutVars>
          <dgm:chMax val="1"/>
          <dgm:chPref val="1"/>
        </dgm:presLayoutVars>
      </dgm:prSet>
      <dgm:spPr/>
    </dgm:pt>
    <dgm:pt modelId="{8C2212A3-0B35-48B5-87CB-FEC24FAEE03C}" type="pres">
      <dgm:prSet presAssocID="{2FCFFF95-4315-4CAD-B4E5-9FC65B68E907}" presName="sibTrans" presStyleLbl="sibTrans2D1" presStyleIdx="0" presStyleCnt="0"/>
      <dgm:spPr/>
    </dgm:pt>
    <dgm:pt modelId="{2E3C5AEC-86A2-4E52-8C66-A46B1A6ABEE9}" type="pres">
      <dgm:prSet presAssocID="{B7F22E3D-9BF4-443F-9E2D-3AE86D636DCC}" presName="compNode" presStyleCnt="0"/>
      <dgm:spPr/>
    </dgm:pt>
    <dgm:pt modelId="{35E485AE-5006-4637-8F8E-A06474F1E10B}" type="pres">
      <dgm:prSet presAssocID="{B7F22E3D-9BF4-443F-9E2D-3AE86D636DCC}" presName="iconBgRect" presStyleLbl="bgShp" presStyleIdx="2" presStyleCnt="4"/>
      <dgm:spPr/>
    </dgm:pt>
    <dgm:pt modelId="{A42050A1-1E1B-486E-B9FB-0B6C7C4574A9}" type="pres">
      <dgm:prSet presAssocID="{B7F22E3D-9BF4-443F-9E2D-3AE86D636DCC}" presName="iconRect"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a:ext>
      </dgm:extLst>
    </dgm:pt>
    <dgm:pt modelId="{58EFD920-0FCE-40DF-A0D9-530B768258F6}" type="pres">
      <dgm:prSet presAssocID="{B7F22E3D-9BF4-443F-9E2D-3AE86D636DCC}" presName="spaceRect" presStyleCnt="0"/>
      <dgm:spPr/>
    </dgm:pt>
    <dgm:pt modelId="{2FC11666-88FB-4778-9FE5-747B4F30CCAF}" type="pres">
      <dgm:prSet presAssocID="{B7F22E3D-9BF4-443F-9E2D-3AE86D636DCC}" presName="textRect" presStyleLbl="revTx" presStyleIdx="2" presStyleCnt="4">
        <dgm:presLayoutVars>
          <dgm:chMax val="1"/>
          <dgm:chPref val="1"/>
        </dgm:presLayoutVars>
      </dgm:prSet>
      <dgm:spPr/>
    </dgm:pt>
    <dgm:pt modelId="{BFA6A595-9178-46B1-82CA-91292EEDF12C}" type="pres">
      <dgm:prSet presAssocID="{CC7DC697-7F37-45FB-AFEA-3B33FB1CBE2B}" presName="sibTrans" presStyleLbl="sibTrans2D1" presStyleIdx="0" presStyleCnt="0"/>
      <dgm:spPr/>
    </dgm:pt>
    <dgm:pt modelId="{55A1E937-5471-4CC3-AE2B-B22658098315}" type="pres">
      <dgm:prSet presAssocID="{930B30E2-3D60-411E-A38F-2A1E49D75824}" presName="compNode" presStyleCnt="0"/>
      <dgm:spPr/>
    </dgm:pt>
    <dgm:pt modelId="{5394A478-AC04-4A42-8B72-E82E32CD7B45}" type="pres">
      <dgm:prSet presAssocID="{930B30E2-3D60-411E-A38F-2A1E49D75824}" presName="iconBgRect" presStyleLbl="bgShp" presStyleIdx="3" presStyleCnt="4"/>
      <dgm:spPr/>
    </dgm:pt>
    <dgm:pt modelId="{A09454A6-A6C0-410D-B5D3-2E4B7E7A13BF}" type="pres">
      <dgm:prSet presAssocID="{930B30E2-3D60-411E-A38F-2A1E49D75824}"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a:ext>
      </dgm:extLst>
    </dgm:pt>
    <dgm:pt modelId="{FF5218E9-24BF-41DD-8790-9EC4CAC88D2E}" type="pres">
      <dgm:prSet presAssocID="{930B30E2-3D60-411E-A38F-2A1E49D75824}" presName="spaceRect" presStyleCnt="0"/>
      <dgm:spPr/>
    </dgm:pt>
    <dgm:pt modelId="{0B626111-61BB-4826-9677-FD5B0C668371}" type="pres">
      <dgm:prSet presAssocID="{930B30E2-3D60-411E-A38F-2A1E49D75824}" presName="textRect" presStyleLbl="revTx" presStyleIdx="3" presStyleCnt="4">
        <dgm:presLayoutVars>
          <dgm:chMax val="1"/>
          <dgm:chPref val="1"/>
        </dgm:presLayoutVars>
      </dgm:prSet>
      <dgm:spPr/>
    </dgm:pt>
  </dgm:ptLst>
  <dgm:cxnLst>
    <dgm:cxn modelId="{912AB71D-CF29-43AB-827B-3249ADA907A9}" srcId="{34BC7C7E-EA17-4B71-8382-E0C43F3A877B}" destId="{27C55E82-3C01-49F0-AC45-9CBBD4402ADE}" srcOrd="0" destOrd="0" parTransId="{6F3EC25D-3B60-48EB-99A4-9F6DFDAC2176}" sibTransId="{0C6DF49F-F4E8-43D3-83DD-0485051F1CD6}"/>
    <dgm:cxn modelId="{20E2332C-8E49-4B0B-8A17-D4B597924809}" type="presOf" srcId="{CC7DC697-7F37-45FB-AFEA-3B33FB1CBE2B}" destId="{BFA6A595-9178-46B1-82CA-91292EEDF12C}" srcOrd="0" destOrd="0" presId="urn:microsoft.com/office/officeart/2018/2/layout/IconCircleList"/>
    <dgm:cxn modelId="{7C46DC2D-72CF-4BC5-A206-2DA68F588316}" type="presOf" srcId="{0C6DF49F-F4E8-43D3-83DD-0485051F1CD6}" destId="{97A003DC-AA8A-46F8-972C-E9812EFBD4CC}" srcOrd="0" destOrd="0" presId="urn:microsoft.com/office/officeart/2018/2/layout/IconCircleList"/>
    <dgm:cxn modelId="{F0A8C031-5C27-4748-AF47-C20467DA546C}" type="presOf" srcId="{930B30E2-3D60-411E-A38F-2A1E49D75824}" destId="{0B626111-61BB-4826-9677-FD5B0C668371}" srcOrd="0" destOrd="0" presId="urn:microsoft.com/office/officeart/2018/2/layout/IconCircleList"/>
    <dgm:cxn modelId="{999E9D4F-C233-44A8-8420-54E6DF67E51F}" type="presOf" srcId="{27C55E82-3C01-49F0-AC45-9CBBD4402ADE}" destId="{15E1A332-912F-43FE-843B-FCA9D67B7CC7}" srcOrd="0" destOrd="0" presId="urn:microsoft.com/office/officeart/2018/2/layout/IconCircleList"/>
    <dgm:cxn modelId="{8EE9A283-F556-4946-8204-8EF40C4BAFD9}" srcId="{34BC7C7E-EA17-4B71-8382-E0C43F3A877B}" destId="{B7F22E3D-9BF4-443F-9E2D-3AE86D636DCC}" srcOrd="2" destOrd="0" parTransId="{E8AAD808-59A7-427D-8BFC-9AB9BC37A873}" sibTransId="{CC7DC697-7F37-45FB-AFEA-3B33FB1CBE2B}"/>
    <dgm:cxn modelId="{0732FDA2-58F9-4701-8B7C-BF18D46205AF}" type="presOf" srcId="{2FCFFF95-4315-4CAD-B4E5-9FC65B68E907}" destId="{8C2212A3-0B35-48B5-87CB-FEC24FAEE03C}" srcOrd="0" destOrd="0" presId="urn:microsoft.com/office/officeart/2018/2/layout/IconCircleList"/>
    <dgm:cxn modelId="{064205AA-6C52-4CA1-9442-2FE21CEC95F3}" type="presOf" srcId="{B7F22E3D-9BF4-443F-9E2D-3AE86D636DCC}" destId="{2FC11666-88FB-4778-9FE5-747B4F30CCAF}" srcOrd="0" destOrd="0" presId="urn:microsoft.com/office/officeart/2018/2/layout/IconCircleList"/>
    <dgm:cxn modelId="{593BAFC2-E5EF-4E79-8D6A-0F00434FF584}" srcId="{34BC7C7E-EA17-4B71-8382-E0C43F3A877B}" destId="{E05A1496-C70B-4A79-82D2-A9E9FFF6AF3F}" srcOrd="1" destOrd="0" parTransId="{1CE09C74-772B-4248-B6CE-FA052054304D}" sibTransId="{2FCFFF95-4315-4CAD-B4E5-9FC65B68E907}"/>
    <dgm:cxn modelId="{0E888AC9-AD07-4156-838F-2F661D85AD3F}" type="presOf" srcId="{E05A1496-C70B-4A79-82D2-A9E9FFF6AF3F}" destId="{415921F2-F112-4409-9D9D-20DE74F98AEC}" srcOrd="0" destOrd="0" presId="urn:microsoft.com/office/officeart/2018/2/layout/IconCircleList"/>
    <dgm:cxn modelId="{7FA385E7-0D89-4EE7-942E-251561C61AA5}" type="presOf" srcId="{34BC7C7E-EA17-4B71-8382-E0C43F3A877B}" destId="{9556657C-280C-4A90-9184-4CC294D8DB1B}" srcOrd="0" destOrd="0" presId="urn:microsoft.com/office/officeart/2018/2/layout/IconCircleList"/>
    <dgm:cxn modelId="{F94AA4F5-688E-4808-9648-9B24D6974A07}" srcId="{34BC7C7E-EA17-4B71-8382-E0C43F3A877B}" destId="{930B30E2-3D60-411E-A38F-2A1E49D75824}" srcOrd="3" destOrd="0" parTransId="{59CD47A0-9C96-4465-8901-834D9F347039}" sibTransId="{3FF96098-C043-4A1F-9D16-062C914EE0E7}"/>
    <dgm:cxn modelId="{7076FFFD-67A2-4007-80FB-93EF90C3F504}" type="presParOf" srcId="{9556657C-280C-4A90-9184-4CC294D8DB1B}" destId="{D7ECA8D6-CF26-42D7-9DCC-90D96A9A5F54}" srcOrd="0" destOrd="0" presId="urn:microsoft.com/office/officeart/2018/2/layout/IconCircleList"/>
    <dgm:cxn modelId="{7497BCB2-6275-42C1-B375-1DFFD63479C0}" type="presParOf" srcId="{D7ECA8D6-CF26-42D7-9DCC-90D96A9A5F54}" destId="{CA4A7DEC-CC12-4896-AAD5-F121FAE1BEC3}" srcOrd="0" destOrd="0" presId="urn:microsoft.com/office/officeart/2018/2/layout/IconCircleList"/>
    <dgm:cxn modelId="{B447A51E-2C7B-4BEB-BD0C-5A3F6B7C6C23}" type="presParOf" srcId="{CA4A7DEC-CC12-4896-AAD5-F121FAE1BEC3}" destId="{94DA2712-05FA-4D7F-A780-B209E1A3D9C7}" srcOrd="0" destOrd="0" presId="urn:microsoft.com/office/officeart/2018/2/layout/IconCircleList"/>
    <dgm:cxn modelId="{2C1C369F-8F1A-4412-A6B5-D8ECE90A7DAD}" type="presParOf" srcId="{CA4A7DEC-CC12-4896-AAD5-F121FAE1BEC3}" destId="{68D09782-D2CD-45F0-ABD6-3925DBBE6EF4}" srcOrd="1" destOrd="0" presId="urn:microsoft.com/office/officeart/2018/2/layout/IconCircleList"/>
    <dgm:cxn modelId="{A475F802-43DC-4032-A660-023523EB52A0}" type="presParOf" srcId="{CA4A7DEC-CC12-4896-AAD5-F121FAE1BEC3}" destId="{F837C9B6-A344-4A19-B466-8A39DC131EB5}" srcOrd="2" destOrd="0" presId="urn:microsoft.com/office/officeart/2018/2/layout/IconCircleList"/>
    <dgm:cxn modelId="{7B187C9B-6B2C-450D-BFB8-0CDA5BFCB425}" type="presParOf" srcId="{CA4A7DEC-CC12-4896-AAD5-F121FAE1BEC3}" destId="{15E1A332-912F-43FE-843B-FCA9D67B7CC7}" srcOrd="3" destOrd="0" presId="urn:microsoft.com/office/officeart/2018/2/layout/IconCircleList"/>
    <dgm:cxn modelId="{C724958B-F61D-440D-B11C-9CCC19D99360}" type="presParOf" srcId="{D7ECA8D6-CF26-42D7-9DCC-90D96A9A5F54}" destId="{97A003DC-AA8A-46F8-972C-E9812EFBD4CC}" srcOrd="1" destOrd="0" presId="urn:microsoft.com/office/officeart/2018/2/layout/IconCircleList"/>
    <dgm:cxn modelId="{A4BF515E-1E7F-4143-8001-95BDA43668C0}" type="presParOf" srcId="{D7ECA8D6-CF26-42D7-9DCC-90D96A9A5F54}" destId="{439754CE-F9B7-4622-90F3-B047E0BB5753}" srcOrd="2" destOrd="0" presId="urn:microsoft.com/office/officeart/2018/2/layout/IconCircleList"/>
    <dgm:cxn modelId="{FCFDA73D-3D27-44C6-B587-C00B545B3E46}" type="presParOf" srcId="{439754CE-F9B7-4622-90F3-B047E0BB5753}" destId="{83B299DA-B3F9-457A-9623-D8B6CBD33847}" srcOrd="0" destOrd="0" presId="urn:microsoft.com/office/officeart/2018/2/layout/IconCircleList"/>
    <dgm:cxn modelId="{62375EBA-FB4C-4E20-A96E-669A534EA669}" type="presParOf" srcId="{439754CE-F9B7-4622-90F3-B047E0BB5753}" destId="{DA320386-0E34-4408-9F44-5657B9C0BBB9}" srcOrd="1" destOrd="0" presId="urn:microsoft.com/office/officeart/2018/2/layout/IconCircleList"/>
    <dgm:cxn modelId="{B79743F6-66E5-44B3-B198-CBF912D87786}" type="presParOf" srcId="{439754CE-F9B7-4622-90F3-B047E0BB5753}" destId="{573E5308-F90E-4F55-807B-C70459E986D0}" srcOrd="2" destOrd="0" presId="urn:microsoft.com/office/officeart/2018/2/layout/IconCircleList"/>
    <dgm:cxn modelId="{89D5C347-417B-4171-9C71-0C8AD67C2615}" type="presParOf" srcId="{439754CE-F9B7-4622-90F3-B047E0BB5753}" destId="{415921F2-F112-4409-9D9D-20DE74F98AEC}" srcOrd="3" destOrd="0" presId="urn:microsoft.com/office/officeart/2018/2/layout/IconCircleList"/>
    <dgm:cxn modelId="{02D02910-F571-4CCB-9228-36BCCD64B678}" type="presParOf" srcId="{D7ECA8D6-CF26-42D7-9DCC-90D96A9A5F54}" destId="{8C2212A3-0B35-48B5-87CB-FEC24FAEE03C}" srcOrd="3" destOrd="0" presId="urn:microsoft.com/office/officeart/2018/2/layout/IconCircleList"/>
    <dgm:cxn modelId="{611301DF-1D20-4F16-AC69-771938C4C103}" type="presParOf" srcId="{D7ECA8D6-CF26-42D7-9DCC-90D96A9A5F54}" destId="{2E3C5AEC-86A2-4E52-8C66-A46B1A6ABEE9}" srcOrd="4" destOrd="0" presId="urn:microsoft.com/office/officeart/2018/2/layout/IconCircleList"/>
    <dgm:cxn modelId="{9B0C0608-67C4-4C52-9E63-87B9C6E52A94}" type="presParOf" srcId="{2E3C5AEC-86A2-4E52-8C66-A46B1A6ABEE9}" destId="{35E485AE-5006-4637-8F8E-A06474F1E10B}" srcOrd="0" destOrd="0" presId="urn:microsoft.com/office/officeart/2018/2/layout/IconCircleList"/>
    <dgm:cxn modelId="{79BA92FD-3EE2-4EE7-8B76-793F703224B8}" type="presParOf" srcId="{2E3C5AEC-86A2-4E52-8C66-A46B1A6ABEE9}" destId="{A42050A1-1E1B-486E-B9FB-0B6C7C4574A9}" srcOrd="1" destOrd="0" presId="urn:microsoft.com/office/officeart/2018/2/layout/IconCircleList"/>
    <dgm:cxn modelId="{D28F1893-061D-4194-A777-9F2C5B615EA5}" type="presParOf" srcId="{2E3C5AEC-86A2-4E52-8C66-A46B1A6ABEE9}" destId="{58EFD920-0FCE-40DF-A0D9-530B768258F6}" srcOrd="2" destOrd="0" presId="urn:microsoft.com/office/officeart/2018/2/layout/IconCircleList"/>
    <dgm:cxn modelId="{B6F36928-2E29-49CB-A44A-06074BAC7264}" type="presParOf" srcId="{2E3C5AEC-86A2-4E52-8C66-A46B1A6ABEE9}" destId="{2FC11666-88FB-4778-9FE5-747B4F30CCAF}" srcOrd="3" destOrd="0" presId="urn:microsoft.com/office/officeart/2018/2/layout/IconCircleList"/>
    <dgm:cxn modelId="{BDB49816-8D6A-449A-B8D2-5D612FDA5953}" type="presParOf" srcId="{D7ECA8D6-CF26-42D7-9DCC-90D96A9A5F54}" destId="{BFA6A595-9178-46B1-82CA-91292EEDF12C}" srcOrd="5" destOrd="0" presId="urn:microsoft.com/office/officeart/2018/2/layout/IconCircleList"/>
    <dgm:cxn modelId="{00E306B4-55FD-445A-88C4-CBE402E38614}" type="presParOf" srcId="{D7ECA8D6-CF26-42D7-9DCC-90D96A9A5F54}" destId="{55A1E937-5471-4CC3-AE2B-B22658098315}" srcOrd="6" destOrd="0" presId="urn:microsoft.com/office/officeart/2018/2/layout/IconCircleList"/>
    <dgm:cxn modelId="{B8ADBE5C-F59F-4560-9CD4-CF2AF70F9D4D}" type="presParOf" srcId="{55A1E937-5471-4CC3-AE2B-B22658098315}" destId="{5394A478-AC04-4A42-8B72-E82E32CD7B45}" srcOrd="0" destOrd="0" presId="urn:microsoft.com/office/officeart/2018/2/layout/IconCircleList"/>
    <dgm:cxn modelId="{C9BE5804-D3AC-464F-B15B-7CB85CEB17D5}" type="presParOf" srcId="{55A1E937-5471-4CC3-AE2B-B22658098315}" destId="{A09454A6-A6C0-410D-B5D3-2E4B7E7A13BF}" srcOrd="1" destOrd="0" presId="urn:microsoft.com/office/officeart/2018/2/layout/IconCircleList"/>
    <dgm:cxn modelId="{ADA30B53-AEEA-4BCC-A5F0-32CCE38E1422}" type="presParOf" srcId="{55A1E937-5471-4CC3-AE2B-B22658098315}" destId="{FF5218E9-24BF-41DD-8790-9EC4CAC88D2E}" srcOrd="2" destOrd="0" presId="urn:microsoft.com/office/officeart/2018/2/layout/IconCircleList"/>
    <dgm:cxn modelId="{34B9AEA1-8824-4418-AA91-C0B7B0262653}" type="presParOf" srcId="{55A1E937-5471-4CC3-AE2B-B22658098315}" destId="{0B626111-61BB-4826-9677-FD5B0C668371}" srcOrd="3" destOrd="0" presId="urn:microsoft.com/office/officeart/2018/2/layout/IconCircl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BC7C7E-EA17-4B71-8382-E0C43F3A877B}"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27C55E82-3C01-49F0-AC45-9CBBD4402ADE}">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Pandas is a python library providing easy to use </a:t>
          </a:r>
          <a:r>
            <a:rPr lang="en-US" sz="1400" b="1" dirty="0">
              <a:latin typeface="Helvetica Neue" panose="02000503000000020004" pitchFamily="2" charset="0"/>
              <a:ea typeface="Helvetica Neue" panose="02000503000000020004" pitchFamily="2" charset="0"/>
              <a:cs typeface="Helvetica Neue" panose="02000503000000020004" pitchFamily="2" charset="0"/>
            </a:rPr>
            <a:t>data structures </a:t>
          </a:r>
          <a:r>
            <a:rPr lang="en-US" sz="1400" dirty="0">
              <a:latin typeface="Helvetica Neue" panose="02000503000000020004" pitchFamily="2" charset="0"/>
              <a:ea typeface="Helvetica Neue" panose="02000503000000020004" pitchFamily="2" charset="0"/>
              <a:cs typeface="Helvetica Neue" panose="02000503000000020004" pitchFamily="2" charset="0"/>
            </a:rPr>
            <a:t>and data analysis tools</a:t>
          </a:r>
        </a:p>
      </dgm:t>
    </dgm:pt>
    <dgm:pt modelId="{6F3EC25D-3B60-48EB-99A4-9F6DFDAC2176}" type="parTrans" cxnId="{912AB71D-CF29-43AB-827B-3249ADA907A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0C6DF49F-F4E8-43D3-83DD-0485051F1CD6}" type="sibTrans" cxnId="{912AB71D-CF29-43AB-827B-3249ADA907A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E05A1496-C70B-4A79-82D2-A9E9FFF6AF3F}">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is used </a:t>
          </a:r>
          <a:r>
            <a:rPr lang="en-US" sz="1400" b="1" dirty="0">
              <a:latin typeface="Helvetica Neue" panose="02000503000000020004" pitchFamily="2" charset="0"/>
              <a:ea typeface="Helvetica Neue" panose="02000503000000020004" pitchFamily="2" charset="0"/>
              <a:cs typeface="Helvetica Neue" panose="02000503000000020004" pitchFamily="2" charset="0"/>
            </a:rPr>
            <a:t>for fast data frame</a:t>
          </a:r>
          <a:r>
            <a:rPr lang="en-US" sz="1400" dirty="0">
              <a:latin typeface="Helvetica Neue" panose="02000503000000020004" pitchFamily="2" charset="0"/>
              <a:ea typeface="Helvetica Neue" panose="02000503000000020004" pitchFamily="2" charset="0"/>
              <a:cs typeface="Helvetica Neue" panose="02000503000000020004" pitchFamily="2" charset="0"/>
            </a:rPr>
            <a:t> object and customizable indexing </a:t>
          </a:r>
        </a:p>
      </dgm:t>
    </dgm:pt>
    <dgm:pt modelId="{1CE09C74-772B-4248-B6CE-FA052054304D}" type="parTrans" cxnId="{593BAFC2-E5EF-4E79-8D6A-0F00434FF584}">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2FCFFF95-4315-4CAD-B4E5-9FC65B68E907}" type="sibTrans" cxnId="{593BAFC2-E5EF-4E79-8D6A-0F00434FF584}">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B7F22E3D-9BF4-443F-9E2D-3AE86D636DCC}">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uses tools to load data </a:t>
          </a:r>
          <a:r>
            <a:rPr lang="en-US" sz="1400" b="1" dirty="0">
              <a:latin typeface="Helvetica Neue" panose="02000503000000020004" pitchFamily="2" charset="0"/>
              <a:ea typeface="Helvetica Neue" panose="02000503000000020004" pitchFamily="2" charset="0"/>
              <a:cs typeface="Helvetica Neue" panose="02000503000000020004" pitchFamily="2" charset="0"/>
            </a:rPr>
            <a:t>into in-memory data objects </a:t>
          </a:r>
          <a:r>
            <a:rPr lang="en-US" sz="1400" dirty="0">
              <a:latin typeface="Helvetica Neue" panose="02000503000000020004" pitchFamily="2" charset="0"/>
              <a:ea typeface="Helvetica Neue" panose="02000503000000020004" pitchFamily="2" charset="0"/>
              <a:cs typeface="Helvetica Neue" panose="02000503000000020004" pitchFamily="2" charset="0"/>
            </a:rPr>
            <a:t>from different files formats (csv, etc.) </a:t>
          </a:r>
        </a:p>
      </dgm:t>
    </dgm:pt>
    <dgm:pt modelId="{E8AAD808-59A7-427D-8BFC-9AB9BC37A873}" type="parTrans" cxnId="{8EE9A283-F556-4946-8204-8EF40C4BAFD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CC7DC697-7F37-45FB-AFEA-3B33FB1CBE2B}" type="sibTrans" cxnId="{8EE9A283-F556-4946-8204-8EF40C4BAFD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30B30E2-3D60-411E-A38F-2A1E49D75824}">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0"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b="1" dirty="0">
              <a:latin typeface="Helvetica Neue" panose="02000503000000020004" pitchFamily="2" charset="0"/>
              <a:ea typeface="Helvetica Neue" panose="02000503000000020004" pitchFamily="2" charset="0"/>
              <a:cs typeface="Helvetica Neue" panose="02000503000000020004" pitchFamily="2" charset="0"/>
            </a:rPr>
            <a:t>merging, joining labeling</a:t>
          </a:r>
          <a:r>
            <a:rPr lang="en-US" sz="1400" dirty="0">
              <a:latin typeface="Helvetica Neue" panose="02000503000000020004" pitchFamily="2" charset="0"/>
              <a:ea typeface="Helvetica Neue" panose="02000503000000020004" pitchFamily="2" charset="0"/>
              <a:cs typeface="Helvetica Neue" panose="02000503000000020004" pitchFamily="2" charset="0"/>
            </a:rPr>
            <a:t>, indexing, slicing large sets of data</a:t>
          </a:r>
        </a:p>
      </dgm:t>
    </dgm:pt>
    <dgm:pt modelId="{59CD47A0-9C96-4465-8901-834D9F347039}" type="par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3FF96098-C043-4A1F-9D16-062C914EE0E7}" type="sib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556657C-280C-4A90-9184-4CC294D8DB1B}" type="pres">
      <dgm:prSet presAssocID="{34BC7C7E-EA17-4B71-8382-E0C43F3A877B}" presName="root" presStyleCnt="0">
        <dgm:presLayoutVars>
          <dgm:dir/>
          <dgm:resizeHandles val="exact"/>
        </dgm:presLayoutVars>
      </dgm:prSet>
      <dgm:spPr/>
    </dgm:pt>
    <dgm:pt modelId="{D7ECA8D6-CF26-42D7-9DCC-90D96A9A5F54}" type="pres">
      <dgm:prSet presAssocID="{34BC7C7E-EA17-4B71-8382-E0C43F3A877B}" presName="container" presStyleCnt="0">
        <dgm:presLayoutVars>
          <dgm:dir/>
          <dgm:resizeHandles val="exact"/>
        </dgm:presLayoutVars>
      </dgm:prSet>
      <dgm:spPr/>
    </dgm:pt>
    <dgm:pt modelId="{CA4A7DEC-CC12-4896-AAD5-F121FAE1BEC3}" type="pres">
      <dgm:prSet presAssocID="{27C55E82-3C01-49F0-AC45-9CBBD4402ADE}" presName="compNode" presStyleCnt="0"/>
      <dgm:spPr/>
    </dgm:pt>
    <dgm:pt modelId="{94DA2712-05FA-4D7F-A780-B209E1A3D9C7}" type="pres">
      <dgm:prSet presAssocID="{27C55E82-3C01-49F0-AC45-9CBBD4402ADE}" presName="iconBgRect" presStyleLbl="bgShp" presStyleIdx="0" presStyleCnt="4"/>
      <dgm:spPr/>
    </dgm:pt>
    <dgm:pt modelId="{68D09782-D2CD-45F0-ABD6-3925DBBE6EF4}" type="pres">
      <dgm:prSet presAssocID="{27C55E82-3C01-49F0-AC45-9CBBD4402A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F837C9B6-A344-4A19-B466-8A39DC131EB5}" type="pres">
      <dgm:prSet presAssocID="{27C55E82-3C01-49F0-AC45-9CBBD4402ADE}" presName="spaceRect" presStyleCnt="0"/>
      <dgm:spPr/>
    </dgm:pt>
    <dgm:pt modelId="{15E1A332-912F-43FE-843B-FCA9D67B7CC7}" type="pres">
      <dgm:prSet presAssocID="{27C55E82-3C01-49F0-AC45-9CBBD4402ADE}" presName="textRect" presStyleLbl="revTx" presStyleIdx="0" presStyleCnt="4">
        <dgm:presLayoutVars>
          <dgm:chMax val="1"/>
          <dgm:chPref val="1"/>
        </dgm:presLayoutVars>
      </dgm:prSet>
      <dgm:spPr/>
    </dgm:pt>
    <dgm:pt modelId="{97A003DC-AA8A-46F8-972C-E9812EFBD4CC}" type="pres">
      <dgm:prSet presAssocID="{0C6DF49F-F4E8-43D3-83DD-0485051F1CD6}" presName="sibTrans" presStyleLbl="sibTrans2D1" presStyleIdx="0" presStyleCnt="0"/>
      <dgm:spPr/>
    </dgm:pt>
    <dgm:pt modelId="{439754CE-F9B7-4622-90F3-B047E0BB5753}" type="pres">
      <dgm:prSet presAssocID="{E05A1496-C70B-4A79-82D2-A9E9FFF6AF3F}" presName="compNode" presStyleCnt="0"/>
      <dgm:spPr/>
    </dgm:pt>
    <dgm:pt modelId="{83B299DA-B3F9-457A-9623-D8B6CBD33847}" type="pres">
      <dgm:prSet presAssocID="{E05A1496-C70B-4A79-82D2-A9E9FFF6AF3F}" presName="iconBgRect" presStyleLbl="bgShp" presStyleIdx="1" presStyleCnt="4"/>
      <dgm:spPr/>
    </dgm:pt>
    <dgm:pt modelId="{DA320386-0E34-4408-9F44-5657B9C0BBB9}" type="pres">
      <dgm:prSet presAssocID="{E05A1496-C70B-4A79-82D2-A9E9FFF6AF3F}" presName="iconRect" presStyleLbl="node1" presStyleIdx="1"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a:ext>
      </dgm:extLst>
    </dgm:pt>
    <dgm:pt modelId="{573E5308-F90E-4F55-807B-C70459E986D0}" type="pres">
      <dgm:prSet presAssocID="{E05A1496-C70B-4A79-82D2-A9E9FFF6AF3F}" presName="spaceRect" presStyleCnt="0"/>
      <dgm:spPr/>
    </dgm:pt>
    <dgm:pt modelId="{415921F2-F112-4409-9D9D-20DE74F98AEC}" type="pres">
      <dgm:prSet presAssocID="{E05A1496-C70B-4A79-82D2-A9E9FFF6AF3F}" presName="textRect" presStyleLbl="revTx" presStyleIdx="1" presStyleCnt="4">
        <dgm:presLayoutVars>
          <dgm:chMax val="1"/>
          <dgm:chPref val="1"/>
        </dgm:presLayoutVars>
      </dgm:prSet>
      <dgm:spPr/>
    </dgm:pt>
    <dgm:pt modelId="{8C2212A3-0B35-48B5-87CB-FEC24FAEE03C}" type="pres">
      <dgm:prSet presAssocID="{2FCFFF95-4315-4CAD-B4E5-9FC65B68E907}" presName="sibTrans" presStyleLbl="sibTrans2D1" presStyleIdx="0" presStyleCnt="0"/>
      <dgm:spPr/>
    </dgm:pt>
    <dgm:pt modelId="{2E3C5AEC-86A2-4E52-8C66-A46B1A6ABEE9}" type="pres">
      <dgm:prSet presAssocID="{B7F22E3D-9BF4-443F-9E2D-3AE86D636DCC}" presName="compNode" presStyleCnt="0"/>
      <dgm:spPr/>
    </dgm:pt>
    <dgm:pt modelId="{35E485AE-5006-4637-8F8E-A06474F1E10B}" type="pres">
      <dgm:prSet presAssocID="{B7F22E3D-9BF4-443F-9E2D-3AE86D636DCC}" presName="iconBgRect" presStyleLbl="bgShp" presStyleIdx="2" presStyleCnt="4"/>
      <dgm:spPr/>
    </dgm:pt>
    <dgm:pt modelId="{A42050A1-1E1B-486E-B9FB-0B6C7C4574A9}" type="pres">
      <dgm:prSet presAssocID="{B7F22E3D-9BF4-443F-9E2D-3AE86D636DCC}" presName="iconRect"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a:ext>
      </dgm:extLst>
    </dgm:pt>
    <dgm:pt modelId="{58EFD920-0FCE-40DF-A0D9-530B768258F6}" type="pres">
      <dgm:prSet presAssocID="{B7F22E3D-9BF4-443F-9E2D-3AE86D636DCC}" presName="spaceRect" presStyleCnt="0"/>
      <dgm:spPr/>
    </dgm:pt>
    <dgm:pt modelId="{2FC11666-88FB-4778-9FE5-747B4F30CCAF}" type="pres">
      <dgm:prSet presAssocID="{B7F22E3D-9BF4-443F-9E2D-3AE86D636DCC}" presName="textRect" presStyleLbl="revTx" presStyleIdx="2" presStyleCnt="4">
        <dgm:presLayoutVars>
          <dgm:chMax val="1"/>
          <dgm:chPref val="1"/>
        </dgm:presLayoutVars>
      </dgm:prSet>
      <dgm:spPr/>
    </dgm:pt>
    <dgm:pt modelId="{BFA6A595-9178-46B1-82CA-91292EEDF12C}" type="pres">
      <dgm:prSet presAssocID="{CC7DC697-7F37-45FB-AFEA-3B33FB1CBE2B}" presName="sibTrans" presStyleLbl="sibTrans2D1" presStyleIdx="0" presStyleCnt="0"/>
      <dgm:spPr/>
    </dgm:pt>
    <dgm:pt modelId="{55A1E937-5471-4CC3-AE2B-B22658098315}" type="pres">
      <dgm:prSet presAssocID="{930B30E2-3D60-411E-A38F-2A1E49D75824}" presName="compNode" presStyleCnt="0"/>
      <dgm:spPr/>
    </dgm:pt>
    <dgm:pt modelId="{5394A478-AC04-4A42-8B72-E82E32CD7B45}" type="pres">
      <dgm:prSet presAssocID="{930B30E2-3D60-411E-A38F-2A1E49D75824}" presName="iconBgRect" presStyleLbl="bgShp" presStyleIdx="3" presStyleCnt="4"/>
      <dgm:spPr/>
    </dgm:pt>
    <dgm:pt modelId="{A09454A6-A6C0-410D-B5D3-2E4B7E7A13BF}" type="pres">
      <dgm:prSet presAssocID="{930B30E2-3D60-411E-A38F-2A1E49D75824}"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a:ext>
      </dgm:extLst>
    </dgm:pt>
    <dgm:pt modelId="{FF5218E9-24BF-41DD-8790-9EC4CAC88D2E}" type="pres">
      <dgm:prSet presAssocID="{930B30E2-3D60-411E-A38F-2A1E49D75824}" presName="spaceRect" presStyleCnt="0"/>
      <dgm:spPr/>
    </dgm:pt>
    <dgm:pt modelId="{0B626111-61BB-4826-9677-FD5B0C668371}" type="pres">
      <dgm:prSet presAssocID="{930B30E2-3D60-411E-A38F-2A1E49D75824}" presName="textRect" presStyleLbl="revTx" presStyleIdx="3" presStyleCnt="4">
        <dgm:presLayoutVars>
          <dgm:chMax val="1"/>
          <dgm:chPref val="1"/>
        </dgm:presLayoutVars>
      </dgm:prSet>
      <dgm:spPr/>
    </dgm:pt>
  </dgm:ptLst>
  <dgm:cxnLst>
    <dgm:cxn modelId="{912AB71D-CF29-43AB-827B-3249ADA907A9}" srcId="{34BC7C7E-EA17-4B71-8382-E0C43F3A877B}" destId="{27C55E82-3C01-49F0-AC45-9CBBD4402ADE}" srcOrd="0" destOrd="0" parTransId="{6F3EC25D-3B60-48EB-99A4-9F6DFDAC2176}" sibTransId="{0C6DF49F-F4E8-43D3-83DD-0485051F1CD6}"/>
    <dgm:cxn modelId="{20E2332C-8E49-4B0B-8A17-D4B597924809}" type="presOf" srcId="{CC7DC697-7F37-45FB-AFEA-3B33FB1CBE2B}" destId="{BFA6A595-9178-46B1-82CA-91292EEDF12C}" srcOrd="0" destOrd="0" presId="urn:microsoft.com/office/officeart/2018/2/layout/IconCircleList"/>
    <dgm:cxn modelId="{7C46DC2D-72CF-4BC5-A206-2DA68F588316}" type="presOf" srcId="{0C6DF49F-F4E8-43D3-83DD-0485051F1CD6}" destId="{97A003DC-AA8A-46F8-972C-E9812EFBD4CC}" srcOrd="0" destOrd="0" presId="urn:microsoft.com/office/officeart/2018/2/layout/IconCircleList"/>
    <dgm:cxn modelId="{F0A8C031-5C27-4748-AF47-C20467DA546C}" type="presOf" srcId="{930B30E2-3D60-411E-A38F-2A1E49D75824}" destId="{0B626111-61BB-4826-9677-FD5B0C668371}" srcOrd="0" destOrd="0" presId="urn:microsoft.com/office/officeart/2018/2/layout/IconCircleList"/>
    <dgm:cxn modelId="{999E9D4F-C233-44A8-8420-54E6DF67E51F}" type="presOf" srcId="{27C55E82-3C01-49F0-AC45-9CBBD4402ADE}" destId="{15E1A332-912F-43FE-843B-FCA9D67B7CC7}" srcOrd="0" destOrd="0" presId="urn:microsoft.com/office/officeart/2018/2/layout/IconCircleList"/>
    <dgm:cxn modelId="{8EE9A283-F556-4946-8204-8EF40C4BAFD9}" srcId="{34BC7C7E-EA17-4B71-8382-E0C43F3A877B}" destId="{B7F22E3D-9BF4-443F-9E2D-3AE86D636DCC}" srcOrd="2" destOrd="0" parTransId="{E8AAD808-59A7-427D-8BFC-9AB9BC37A873}" sibTransId="{CC7DC697-7F37-45FB-AFEA-3B33FB1CBE2B}"/>
    <dgm:cxn modelId="{0732FDA2-58F9-4701-8B7C-BF18D46205AF}" type="presOf" srcId="{2FCFFF95-4315-4CAD-B4E5-9FC65B68E907}" destId="{8C2212A3-0B35-48B5-87CB-FEC24FAEE03C}" srcOrd="0" destOrd="0" presId="urn:microsoft.com/office/officeart/2018/2/layout/IconCircleList"/>
    <dgm:cxn modelId="{064205AA-6C52-4CA1-9442-2FE21CEC95F3}" type="presOf" srcId="{B7F22E3D-9BF4-443F-9E2D-3AE86D636DCC}" destId="{2FC11666-88FB-4778-9FE5-747B4F30CCAF}" srcOrd="0" destOrd="0" presId="urn:microsoft.com/office/officeart/2018/2/layout/IconCircleList"/>
    <dgm:cxn modelId="{593BAFC2-E5EF-4E79-8D6A-0F00434FF584}" srcId="{34BC7C7E-EA17-4B71-8382-E0C43F3A877B}" destId="{E05A1496-C70B-4A79-82D2-A9E9FFF6AF3F}" srcOrd="1" destOrd="0" parTransId="{1CE09C74-772B-4248-B6CE-FA052054304D}" sibTransId="{2FCFFF95-4315-4CAD-B4E5-9FC65B68E907}"/>
    <dgm:cxn modelId="{0E888AC9-AD07-4156-838F-2F661D85AD3F}" type="presOf" srcId="{E05A1496-C70B-4A79-82D2-A9E9FFF6AF3F}" destId="{415921F2-F112-4409-9D9D-20DE74F98AEC}" srcOrd="0" destOrd="0" presId="urn:microsoft.com/office/officeart/2018/2/layout/IconCircleList"/>
    <dgm:cxn modelId="{7FA385E7-0D89-4EE7-942E-251561C61AA5}" type="presOf" srcId="{34BC7C7E-EA17-4B71-8382-E0C43F3A877B}" destId="{9556657C-280C-4A90-9184-4CC294D8DB1B}" srcOrd="0" destOrd="0" presId="urn:microsoft.com/office/officeart/2018/2/layout/IconCircleList"/>
    <dgm:cxn modelId="{F94AA4F5-688E-4808-9648-9B24D6974A07}" srcId="{34BC7C7E-EA17-4B71-8382-E0C43F3A877B}" destId="{930B30E2-3D60-411E-A38F-2A1E49D75824}" srcOrd="3" destOrd="0" parTransId="{59CD47A0-9C96-4465-8901-834D9F347039}" sibTransId="{3FF96098-C043-4A1F-9D16-062C914EE0E7}"/>
    <dgm:cxn modelId="{7076FFFD-67A2-4007-80FB-93EF90C3F504}" type="presParOf" srcId="{9556657C-280C-4A90-9184-4CC294D8DB1B}" destId="{D7ECA8D6-CF26-42D7-9DCC-90D96A9A5F54}" srcOrd="0" destOrd="0" presId="urn:microsoft.com/office/officeart/2018/2/layout/IconCircleList"/>
    <dgm:cxn modelId="{7497BCB2-6275-42C1-B375-1DFFD63479C0}" type="presParOf" srcId="{D7ECA8D6-CF26-42D7-9DCC-90D96A9A5F54}" destId="{CA4A7DEC-CC12-4896-AAD5-F121FAE1BEC3}" srcOrd="0" destOrd="0" presId="urn:microsoft.com/office/officeart/2018/2/layout/IconCircleList"/>
    <dgm:cxn modelId="{B447A51E-2C7B-4BEB-BD0C-5A3F6B7C6C23}" type="presParOf" srcId="{CA4A7DEC-CC12-4896-AAD5-F121FAE1BEC3}" destId="{94DA2712-05FA-4D7F-A780-B209E1A3D9C7}" srcOrd="0" destOrd="0" presId="urn:microsoft.com/office/officeart/2018/2/layout/IconCircleList"/>
    <dgm:cxn modelId="{2C1C369F-8F1A-4412-A6B5-D8ECE90A7DAD}" type="presParOf" srcId="{CA4A7DEC-CC12-4896-AAD5-F121FAE1BEC3}" destId="{68D09782-D2CD-45F0-ABD6-3925DBBE6EF4}" srcOrd="1" destOrd="0" presId="urn:microsoft.com/office/officeart/2018/2/layout/IconCircleList"/>
    <dgm:cxn modelId="{A475F802-43DC-4032-A660-023523EB52A0}" type="presParOf" srcId="{CA4A7DEC-CC12-4896-AAD5-F121FAE1BEC3}" destId="{F837C9B6-A344-4A19-B466-8A39DC131EB5}" srcOrd="2" destOrd="0" presId="urn:microsoft.com/office/officeart/2018/2/layout/IconCircleList"/>
    <dgm:cxn modelId="{7B187C9B-6B2C-450D-BFB8-0CDA5BFCB425}" type="presParOf" srcId="{CA4A7DEC-CC12-4896-AAD5-F121FAE1BEC3}" destId="{15E1A332-912F-43FE-843B-FCA9D67B7CC7}" srcOrd="3" destOrd="0" presId="urn:microsoft.com/office/officeart/2018/2/layout/IconCircleList"/>
    <dgm:cxn modelId="{C724958B-F61D-440D-B11C-9CCC19D99360}" type="presParOf" srcId="{D7ECA8D6-CF26-42D7-9DCC-90D96A9A5F54}" destId="{97A003DC-AA8A-46F8-972C-E9812EFBD4CC}" srcOrd="1" destOrd="0" presId="urn:microsoft.com/office/officeart/2018/2/layout/IconCircleList"/>
    <dgm:cxn modelId="{A4BF515E-1E7F-4143-8001-95BDA43668C0}" type="presParOf" srcId="{D7ECA8D6-CF26-42D7-9DCC-90D96A9A5F54}" destId="{439754CE-F9B7-4622-90F3-B047E0BB5753}" srcOrd="2" destOrd="0" presId="urn:microsoft.com/office/officeart/2018/2/layout/IconCircleList"/>
    <dgm:cxn modelId="{FCFDA73D-3D27-44C6-B587-C00B545B3E46}" type="presParOf" srcId="{439754CE-F9B7-4622-90F3-B047E0BB5753}" destId="{83B299DA-B3F9-457A-9623-D8B6CBD33847}" srcOrd="0" destOrd="0" presId="urn:microsoft.com/office/officeart/2018/2/layout/IconCircleList"/>
    <dgm:cxn modelId="{62375EBA-FB4C-4E20-A96E-669A534EA669}" type="presParOf" srcId="{439754CE-F9B7-4622-90F3-B047E0BB5753}" destId="{DA320386-0E34-4408-9F44-5657B9C0BBB9}" srcOrd="1" destOrd="0" presId="urn:microsoft.com/office/officeart/2018/2/layout/IconCircleList"/>
    <dgm:cxn modelId="{B79743F6-66E5-44B3-B198-CBF912D87786}" type="presParOf" srcId="{439754CE-F9B7-4622-90F3-B047E0BB5753}" destId="{573E5308-F90E-4F55-807B-C70459E986D0}" srcOrd="2" destOrd="0" presId="urn:microsoft.com/office/officeart/2018/2/layout/IconCircleList"/>
    <dgm:cxn modelId="{89D5C347-417B-4171-9C71-0C8AD67C2615}" type="presParOf" srcId="{439754CE-F9B7-4622-90F3-B047E0BB5753}" destId="{415921F2-F112-4409-9D9D-20DE74F98AEC}" srcOrd="3" destOrd="0" presId="urn:microsoft.com/office/officeart/2018/2/layout/IconCircleList"/>
    <dgm:cxn modelId="{02D02910-F571-4CCB-9228-36BCCD64B678}" type="presParOf" srcId="{D7ECA8D6-CF26-42D7-9DCC-90D96A9A5F54}" destId="{8C2212A3-0B35-48B5-87CB-FEC24FAEE03C}" srcOrd="3" destOrd="0" presId="urn:microsoft.com/office/officeart/2018/2/layout/IconCircleList"/>
    <dgm:cxn modelId="{611301DF-1D20-4F16-AC69-771938C4C103}" type="presParOf" srcId="{D7ECA8D6-CF26-42D7-9DCC-90D96A9A5F54}" destId="{2E3C5AEC-86A2-4E52-8C66-A46B1A6ABEE9}" srcOrd="4" destOrd="0" presId="urn:microsoft.com/office/officeart/2018/2/layout/IconCircleList"/>
    <dgm:cxn modelId="{9B0C0608-67C4-4C52-9E63-87B9C6E52A94}" type="presParOf" srcId="{2E3C5AEC-86A2-4E52-8C66-A46B1A6ABEE9}" destId="{35E485AE-5006-4637-8F8E-A06474F1E10B}" srcOrd="0" destOrd="0" presId="urn:microsoft.com/office/officeart/2018/2/layout/IconCircleList"/>
    <dgm:cxn modelId="{79BA92FD-3EE2-4EE7-8B76-793F703224B8}" type="presParOf" srcId="{2E3C5AEC-86A2-4E52-8C66-A46B1A6ABEE9}" destId="{A42050A1-1E1B-486E-B9FB-0B6C7C4574A9}" srcOrd="1" destOrd="0" presId="urn:microsoft.com/office/officeart/2018/2/layout/IconCircleList"/>
    <dgm:cxn modelId="{D28F1893-061D-4194-A777-9F2C5B615EA5}" type="presParOf" srcId="{2E3C5AEC-86A2-4E52-8C66-A46B1A6ABEE9}" destId="{58EFD920-0FCE-40DF-A0D9-530B768258F6}" srcOrd="2" destOrd="0" presId="urn:microsoft.com/office/officeart/2018/2/layout/IconCircleList"/>
    <dgm:cxn modelId="{B6F36928-2E29-49CB-A44A-06074BAC7264}" type="presParOf" srcId="{2E3C5AEC-86A2-4E52-8C66-A46B1A6ABEE9}" destId="{2FC11666-88FB-4778-9FE5-747B4F30CCAF}" srcOrd="3" destOrd="0" presId="urn:microsoft.com/office/officeart/2018/2/layout/IconCircleList"/>
    <dgm:cxn modelId="{BDB49816-8D6A-449A-B8D2-5D612FDA5953}" type="presParOf" srcId="{D7ECA8D6-CF26-42D7-9DCC-90D96A9A5F54}" destId="{BFA6A595-9178-46B1-82CA-91292EEDF12C}" srcOrd="5" destOrd="0" presId="urn:microsoft.com/office/officeart/2018/2/layout/IconCircleList"/>
    <dgm:cxn modelId="{00E306B4-55FD-445A-88C4-CBE402E38614}" type="presParOf" srcId="{D7ECA8D6-CF26-42D7-9DCC-90D96A9A5F54}" destId="{55A1E937-5471-4CC3-AE2B-B22658098315}" srcOrd="6" destOrd="0" presId="urn:microsoft.com/office/officeart/2018/2/layout/IconCircleList"/>
    <dgm:cxn modelId="{B8ADBE5C-F59F-4560-9CD4-CF2AF70F9D4D}" type="presParOf" srcId="{55A1E937-5471-4CC3-AE2B-B22658098315}" destId="{5394A478-AC04-4A42-8B72-E82E32CD7B45}" srcOrd="0" destOrd="0" presId="urn:microsoft.com/office/officeart/2018/2/layout/IconCircleList"/>
    <dgm:cxn modelId="{C9BE5804-D3AC-464F-B15B-7CB85CEB17D5}" type="presParOf" srcId="{55A1E937-5471-4CC3-AE2B-B22658098315}" destId="{A09454A6-A6C0-410D-B5D3-2E4B7E7A13BF}" srcOrd="1" destOrd="0" presId="urn:microsoft.com/office/officeart/2018/2/layout/IconCircleList"/>
    <dgm:cxn modelId="{ADA30B53-AEEA-4BCC-A5F0-32CCE38E1422}" type="presParOf" srcId="{55A1E937-5471-4CC3-AE2B-B22658098315}" destId="{FF5218E9-24BF-41DD-8790-9EC4CAC88D2E}" srcOrd="2" destOrd="0" presId="urn:microsoft.com/office/officeart/2018/2/layout/IconCircleList"/>
    <dgm:cxn modelId="{34B9AEA1-8824-4418-AA91-C0B7B0262653}" type="presParOf" srcId="{55A1E937-5471-4CC3-AE2B-B22658098315}" destId="{0B626111-61BB-4826-9677-FD5B0C668371}" srcOrd="3" destOrd="0" presId="urn:microsoft.com/office/officeart/2018/2/layout/IconCircl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4BC7C7E-EA17-4B71-8382-E0C43F3A877B}" type="doc">
      <dgm:prSet loTypeId="urn:microsoft.com/office/officeart/2018/2/layout/IconCircleList" loCatId="icon" qsTypeId="urn:microsoft.com/office/officeart/2005/8/quickstyle/simple1" qsCatId="simple" csTypeId="urn:microsoft.com/office/officeart/2005/8/colors/colorful2" csCatId="colorful" phldr="1"/>
      <dgm:spPr/>
      <dgm:t>
        <a:bodyPr/>
        <a:lstStyle/>
        <a:p>
          <a:endParaRPr lang="en-US"/>
        </a:p>
      </dgm:t>
    </dgm:pt>
    <dgm:pt modelId="{E05A1496-C70B-4A79-82D2-A9E9FFF6AF3F}">
      <dgm:prSet custT="1"/>
      <dgm:spPr/>
      <dgm:t>
        <a:bodyPr/>
        <a:lstStyle/>
        <a:p>
          <a:pPr>
            <a:lnSpc>
              <a:spcPct val="100000"/>
            </a:lnSpc>
          </a:pPr>
          <a:r>
            <a:rPr lang="en-US" sz="1400" dirty="0"/>
            <a:t>It is recognized as an extremely powerful </a:t>
          </a:r>
          <a:r>
            <a:rPr lang="en-US" sz="1400" b="1" dirty="0"/>
            <a:t>visualization tool </a:t>
          </a:r>
          <a:r>
            <a:rPr lang="en-US" sz="1400" dirty="0"/>
            <a:t>in data science and data analysis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1CE09C74-772B-4248-B6CE-FA052054304D}" type="parTrans" cxnId="{593BAFC2-E5EF-4E79-8D6A-0F00434FF584}">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2FCFFF95-4315-4CAD-B4E5-9FC65B68E907}" type="sibTrans" cxnId="{593BAFC2-E5EF-4E79-8D6A-0F00434FF584}">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B7F22E3D-9BF4-443F-9E2D-3AE86D636DCC}">
      <dgm:prSet custT="1"/>
      <dgm:spPr/>
      <dgm:t>
        <a:bodyPr/>
        <a:lstStyle/>
        <a:p>
          <a:pPr>
            <a:lnSpc>
              <a:spcPct val="100000"/>
            </a:lnSpc>
          </a:pPr>
          <a:r>
            <a:rPr lang="en-US" sz="1400" dirty="0">
              <a:latin typeface="Helvetica Neue" panose="02000503000000020004" pitchFamily="2" charset="0"/>
              <a:ea typeface="Helvetica Neue" panose="02000503000000020004" pitchFamily="2" charset="0"/>
              <a:cs typeface="Helvetica Neue" panose="02000503000000020004" pitchFamily="2" charset="0"/>
            </a:rPr>
            <a:t>It used to </a:t>
          </a:r>
          <a:r>
            <a:rPr lang="en-US" sz="1400" b="1" dirty="0">
              <a:latin typeface="Helvetica Neue" panose="02000503000000020004" pitchFamily="2" charset="0"/>
              <a:ea typeface="Helvetica Neue" panose="02000503000000020004" pitchFamily="2" charset="0"/>
              <a:cs typeface="Helvetica Neue" panose="02000503000000020004" pitchFamily="2" charset="0"/>
            </a:rPr>
            <a:t>p</a:t>
          </a:r>
          <a:r>
            <a:rPr lang="en-US" sz="1400" b="1" dirty="0"/>
            <a:t>roduce publication quality </a:t>
          </a:r>
          <a:r>
            <a:rPr lang="en-US" sz="1400" dirty="0"/>
            <a:t>figures in hardcopy formats</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E8AAD808-59A7-427D-8BFC-9AB9BC37A873}" type="parTrans" cxnId="{8EE9A283-F556-4946-8204-8EF40C4BAFD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CC7DC697-7F37-45FB-AFEA-3B33FB1CBE2B}" type="sibTrans" cxnId="{8EE9A283-F556-4946-8204-8EF40C4BAFD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30B30E2-3D60-411E-A38F-2A1E49D75824}">
      <dgm:prSet custT="1"/>
      <dgm:spPr/>
      <dgm:t>
        <a:bodyPr/>
        <a:lstStyle/>
        <a:p>
          <a:pPr>
            <a:lnSpc>
              <a:spcPct val="100000"/>
            </a:lnSpc>
          </a:pPr>
          <a:r>
            <a:rPr lang="en-US" sz="1400" dirty="0"/>
            <a:t>Application includes plots, histograms, power spectra, bar chart, error chart, scatterplots etc. </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3FF96098-C043-4A1F-9D16-062C914EE0E7}" type="sib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59CD47A0-9C96-4465-8901-834D9F347039}" type="parTrans" cxnId="{F94AA4F5-688E-4808-9648-9B24D6974A07}">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27C55E82-3C01-49F0-AC45-9CBBD4402ADE}">
      <dgm:prSet custT="1"/>
      <dgm:spPr/>
      <dgm:t>
        <a:bodyPr/>
        <a:lstStyle/>
        <a:p>
          <a:pPr>
            <a:lnSpc>
              <a:spcPct val="100000"/>
            </a:lnSpc>
          </a:pPr>
          <a:r>
            <a:rPr lang="en-US" sz="1400" dirty="0"/>
            <a:t>Matplotlib allows us to </a:t>
          </a:r>
          <a:r>
            <a:rPr lang="en-US" sz="1400" b="1" dirty="0"/>
            <a:t>plot functions</a:t>
          </a:r>
          <a:r>
            <a:rPr lang="en-US" sz="1400" dirty="0"/>
            <a:t>, generate graphs and more generally access visual representation of the data</a:t>
          </a:r>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dgm:t>
    </dgm:pt>
    <dgm:pt modelId="{0C6DF49F-F4E8-43D3-83DD-0485051F1CD6}" type="sibTrans" cxnId="{912AB71D-CF29-43AB-827B-3249ADA907A9}">
      <dgm:prSet/>
      <dgm:spPr/>
      <dgm:t>
        <a:bodyPr/>
        <a:lstStyle/>
        <a:p>
          <a:pPr>
            <a:lnSpc>
              <a:spcPct val="100000"/>
            </a:lnSpc>
          </a:pPr>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6F3EC25D-3B60-48EB-99A4-9F6DFDAC2176}" type="parTrans" cxnId="{912AB71D-CF29-43AB-827B-3249ADA907A9}">
      <dgm:prSet/>
      <dgm:spPr/>
      <dgm:t>
        <a:bodyPr/>
        <a:lstStyle/>
        <a:p>
          <a:endParaRPr lang="en-US" sz="2400">
            <a:latin typeface="Helvetica Neue" panose="02000503000000020004" pitchFamily="2" charset="0"/>
            <a:ea typeface="Helvetica Neue" panose="02000503000000020004" pitchFamily="2" charset="0"/>
            <a:cs typeface="Helvetica Neue" panose="02000503000000020004" pitchFamily="2" charset="0"/>
          </a:endParaRPr>
        </a:p>
      </dgm:t>
    </dgm:pt>
    <dgm:pt modelId="{9556657C-280C-4A90-9184-4CC294D8DB1B}" type="pres">
      <dgm:prSet presAssocID="{34BC7C7E-EA17-4B71-8382-E0C43F3A877B}" presName="root" presStyleCnt="0">
        <dgm:presLayoutVars>
          <dgm:dir/>
          <dgm:resizeHandles val="exact"/>
        </dgm:presLayoutVars>
      </dgm:prSet>
      <dgm:spPr/>
    </dgm:pt>
    <dgm:pt modelId="{D7ECA8D6-CF26-42D7-9DCC-90D96A9A5F54}" type="pres">
      <dgm:prSet presAssocID="{34BC7C7E-EA17-4B71-8382-E0C43F3A877B}" presName="container" presStyleCnt="0">
        <dgm:presLayoutVars>
          <dgm:dir/>
          <dgm:resizeHandles val="exact"/>
        </dgm:presLayoutVars>
      </dgm:prSet>
      <dgm:spPr/>
    </dgm:pt>
    <dgm:pt modelId="{CA4A7DEC-CC12-4896-AAD5-F121FAE1BEC3}" type="pres">
      <dgm:prSet presAssocID="{27C55E82-3C01-49F0-AC45-9CBBD4402ADE}" presName="compNode" presStyleCnt="0"/>
      <dgm:spPr/>
    </dgm:pt>
    <dgm:pt modelId="{94DA2712-05FA-4D7F-A780-B209E1A3D9C7}" type="pres">
      <dgm:prSet presAssocID="{27C55E82-3C01-49F0-AC45-9CBBD4402ADE}" presName="iconBgRect" presStyleLbl="bgShp" presStyleIdx="0" presStyleCnt="4"/>
      <dgm:spPr/>
    </dgm:pt>
    <dgm:pt modelId="{68D09782-D2CD-45F0-ABD6-3925DBBE6EF4}" type="pres">
      <dgm:prSet presAssocID="{27C55E82-3C01-49F0-AC45-9CBBD4402AD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F837C9B6-A344-4A19-B466-8A39DC131EB5}" type="pres">
      <dgm:prSet presAssocID="{27C55E82-3C01-49F0-AC45-9CBBD4402ADE}" presName="spaceRect" presStyleCnt="0"/>
      <dgm:spPr/>
    </dgm:pt>
    <dgm:pt modelId="{15E1A332-912F-43FE-843B-FCA9D67B7CC7}" type="pres">
      <dgm:prSet presAssocID="{27C55E82-3C01-49F0-AC45-9CBBD4402ADE}" presName="textRect" presStyleLbl="revTx" presStyleIdx="0" presStyleCnt="4" custScaleY="254115">
        <dgm:presLayoutVars>
          <dgm:chMax val="1"/>
          <dgm:chPref val="1"/>
        </dgm:presLayoutVars>
      </dgm:prSet>
      <dgm:spPr/>
    </dgm:pt>
    <dgm:pt modelId="{97A003DC-AA8A-46F8-972C-E9812EFBD4CC}" type="pres">
      <dgm:prSet presAssocID="{0C6DF49F-F4E8-43D3-83DD-0485051F1CD6}" presName="sibTrans" presStyleLbl="sibTrans2D1" presStyleIdx="0" presStyleCnt="0"/>
      <dgm:spPr/>
    </dgm:pt>
    <dgm:pt modelId="{439754CE-F9B7-4622-90F3-B047E0BB5753}" type="pres">
      <dgm:prSet presAssocID="{E05A1496-C70B-4A79-82D2-A9E9FFF6AF3F}" presName="compNode" presStyleCnt="0"/>
      <dgm:spPr/>
    </dgm:pt>
    <dgm:pt modelId="{83B299DA-B3F9-457A-9623-D8B6CBD33847}" type="pres">
      <dgm:prSet presAssocID="{E05A1496-C70B-4A79-82D2-A9E9FFF6AF3F}" presName="iconBgRect" presStyleLbl="bgShp" presStyleIdx="1" presStyleCnt="4"/>
      <dgm:spPr/>
    </dgm:pt>
    <dgm:pt modelId="{DA320386-0E34-4408-9F44-5657B9C0BBB9}" type="pres">
      <dgm:prSet presAssocID="{E05A1496-C70B-4A79-82D2-A9E9FFF6AF3F}" presName="iconRect" presStyleLbl="node1" presStyleIdx="1" presStyleCnt="4"/>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ooks"/>
        </a:ext>
      </dgm:extLst>
    </dgm:pt>
    <dgm:pt modelId="{573E5308-F90E-4F55-807B-C70459E986D0}" type="pres">
      <dgm:prSet presAssocID="{E05A1496-C70B-4A79-82D2-A9E9FFF6AF3F}" presName="spaceRect" presStyleCnt="0"/>
      <dgm:spPr/>
    </dgm:pt>
    <dgm:pt modelId="{415921F2-F112-4409-9D9D-20DE74F98AEC}" type="pres">
      <dgm:prSet presAssocID="{E05A1496-C70B-4A79-82D2-A9E9FFF6AF3F}" presName="textRect" presStyleLbl="revTx" presStyleIdx="1" presStyleCnt="4">
        <dgm:presLayoutVars>
          <dgm:chMax val="1"/>
          <dgm:chPref val="1"/>
        </dgm:presLayoutVars>
      </dgm:prSet>
      <dgm:spPr/>
    </dgm:pt>
    <dgm:pt modelId="{8C2212A3-0B35-48B5-87CB-FEC24FAEE03C}" type="pres">
      <dgm:prSet presAssocID="{2FCFFF95-4315-4CAD-B4E5-9FC65B68E907}" presName="sibTrans" presStyleLbl="sibTrans2D1" presStyleIdx="0" presStyleCnt="0"/>
      <dgm:spPr/>
    </dgm:pt>
    <dgm:pt modelId="{2E3C5AEC-86A2-4E52-8C66-A46B1A6ABEE9}" type="pres">
      <dgm:prSet presAssocID="{B7F22E3D-9BF4-443F-9E2D-3AE86D636DCC}" presName="compNode" presStyleCnt="0"/>
      <dgm:spPr/>
    </dgm:pt>
    <dgm:pt modelId="{35E485AE-5006-4637-8F8E-A06474F1E10B}" type="pres">
      <dgm:prSet presAssocID="{B7F22E3D-9BF4-443F-9E2D-3AE86D636DCC}" presName="iconBgRect" presStyleLbl="bgShp" presStyleIdx="2" presStyleCnt="4"/>
      <dgm:spPr/>
    </dgm:pt>
    <dgm:pt modelId="{A42050A1-1E1B-486E-B9FB-0B6C7C4574A9}" type="pres">
      <dgm:prSet presAssocID="{B7F22E3D-9BF4-443F-9E2D-3AE86D636DCC}" presName="iconRect" presStyleLbl="node1" presStyleIdx="2" presStyleCnt="4"/>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omputer"/>
        </a:ext>
      </dgm:extLst>
    </dgm:pt>
    <dgm:pt modelId="{58EFD920-0FCE-40DF-A0D9-530B768258F6}" type="pres">
      <dgm:prSet presAssocID="{B7F22E3D-9BF4-443F-9E2D-3AE86D636DCC}" presName="spaceRect" presStyleCnt="0"/>
      <dgm:spPr/>
    </dgm:pt>
    <dgm:pt modelId="{2FC11666-88FB-4778-9FE5-747B4F30CCAF}" type="pres">
      <dgm:prSet presAssocID="{B7F22E3D-9BF4-443F-9E2D-3AE86D636DCC}" presName="textRect" presStyleLbl="revTx" presStyleIdx="2" presStyleCnt="4" custScaleY="174569">
        <dgm:presLayoutVars>
          <dgm:chMax val="1"/>
          <dgm:chPref val="1"/>
        </dgm:presLayoutVars>
      </dgm:prSet>
      <dgm:spPr/>
    </dgm:pt>
    <dgm:pt modelId="{BFA6A595-9178-46B1-82CA-91292EEDF12C}" type="pres">
      <dgm:prSet presAssocID="{CC7DC697-7F37-45FB-AFEA-3B33FB1CBE2B}" presName="sibTrans" presStyleLbl="sibTrans2D1" presStyleIdx="0" presStyleCnt="0"/>
      <dgm:spPr/>
    </dgm:pt>
    <dgm:pt modelId="{55A1E937-5471-4CC3-AE2B-B22658098315}" type="pres">
      <dgm:prSet presAssocID="{930B30E2-3D60-411E-A38F-2A1E49D75824}" presName="compNode" presStyleCnt="0"/>
      <dgm:spPr/>
    </dgm:pt>
    <dgm:pt modelId="{5394A478-AC04-4A42-8B72-E82E32CD7B45}" type="pres">
      <dgm:prSet presAssocID="{930B30E2-3D60-411E-A38F-2A1E49D75824}" presName="iconBgRect" presStyleLbl="bgShp" presStyleIdx="3" presStyleCnt="4"/>
      <dgm:spPr/>
    </dgm:pt>
    <dgm:pt modelId="{A09454A6-A6C0-410D-B5D3-2E4B7E7A13BF}" type="pres">
      <dgm:prSet presAssocID="{930B30E2-3D60-411E-A38F-2A1E49D75824}" presName="iconRect" presStyleLbl="node1" presStyleIdx="3" presStyleCnt="4"/>
      <dgm:spPr>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Document"/>
        </a:ext>
      </dgm:extLst>
    </dgm:pt>
    <dgm:pt modelId="{FF5218E9-24BF-41DD-8790-9EC4CAC88D2E}" type="pres">
      <dgm:prSet presAssocID="{930B30E2-3D60-411E-A38F-2A1E49D75824}" presName="spaceRect" presStyleCnt="0"/>
      <dgm:spPr/>
    </dgm:pt>
    <dgm:pt modelId="{0B626111-61BB-4826-9677-FD5B0C668371}" type="pres">
      <dgm:prSet presAssocID="{930B30E2-3D60-411E-A38F-2A1E49D75824}" presName="textRect" presStyleLbl="revTx" presStyleIdx="3" presStyleCnt="4" custScaleY="186333">
        <dgm:presLayoutVars>
          <dgm:chMax val="1"/>
          <dgm:chPref val="1"/>
        </dgm:presLayoutVars>
      </dgm:prSet>
      <dgm:spPr/>
    </dgm:pt>
  </dgm:ptLst>
  <dgm:cxnLst>
    <dgm:cxn modelId="{912AB71D-CF29-43AB-827B-3249ADA907A9}" srcId="{34BC7C7E-EA17-4B71-8382-E0C43F3A877B}" destId="{27C55E82-3C01-49F0-AC45-9CBBD4402ADE}" srcOrd="0" destOrd="0" parTransId="{6F3EC25D-3B60-48EB-99A4-9F6DFDAC2176}" sibTransId="{0C6DF49F-F4E8-43D3-83DD-0485051F1CD6}"/>
    <dgm:cxn modelId="{20E2332C-8E49-4B0B-8A17-D4B597924809}" type="presOf" srcId="{CC7DC697-7F37-45FB-AFEA-3B33FB1CBE2B}" destId="{BFA6A595-9178-46B1-82CA-91292EEDF12C}" srcOrd="0" destOrd="0" presId="urn:microsoft.com/office/officeart/2018/2/layout/IconCircleList"/>
    <dgm:cxn modelId="{7C46DC2D-72CF-4BC5-A206-2DA68F588316}" type="presOf" srcId="{0C6DF49F-F4E8-43D3-83DD-0485051F1CD6}" destId="{97A003DC-AA8A-46F8-972C-E9812EFBD4CC}" srcOrd="0" destOrd="0" presId="urn:microsoft.com/office/officeart/2018/2/layout/IconCircleList"/>
    <dgm:cxn modelId="{F0A8C031-5C27-4748-AF47-C20467DA546C}" type="presOf" srcId="{930B30E2-3D60-411E-A38F-2A1E49D75824}" destId="{0B626111-61BB-4826-9677-FD5B0C668371}" srcOrd="0" destOrd="0" presId="urn:microsoft.com/office/officeart/2018/2/layout/IconCircleList"/>
    <dgm:cxn modelId="{999E9D4F-C233-44A8-8420-54E6DF67E51F}" type="presOf" srcId="{27C55E82-3C01-49F0-AC45-9CBBD4402ADE}" destId="{15E1A332-912F-43FE-843B-FCA9D67B7CC7}" srcOrd="0" destOrd="0" presId="urn:microsoft.com/office/officeart/2018/2/layout/IconCircleList"/>
    <dgm:cxn modelId="{8EE9A283-F556-4946-8204-8EF40C4BAFD9}" srcId="{34BC7C7E-EA17-4B71-8382-E0C43F3A877B}" destId="{B7F22E3D-9BF4-443F-9E2D-3AE86D636DCC}" srcOrd="2" destOrd="0" parTransId="{E8AAD808-59A7-427D-8BFC-9AB9BC37A873}" sibTransId="{CC7DC697-7F37-45FB-AFEA-3B33FB1CBE2B}"/>
    <dgm:cxn modelId="{0732FDA2-58F9-4701-8B7C-BF18D46205AF}" type="presOf" srcId="{2FCFFF95-4315-4CAD-B4E5-9FC65B68E907}" destId="{8C2212A3-0B35-48B5-87CB-FEC24FAEE03C}" srcOrd="0" destOrd="0" presId="urn:microsoft.com/office/officeart/2018/2/layout/IconCircleList"/>
    <dgm:cxn modelId="{064205AA-6C52-4CA1-9442-2FE21CEC95F3}" type="presOf" srcId="{B7F22E3D-9BF4-443F-9E2D-3AE86D636DCC}" destId="{2FC11666-88FB-4778-9FE5-747B4F30CCAF}" srcOrd="0" destOrd="0" presId="urn:microsoft.com/office/officeart/2018/2/layout/IconCircleList"/>
    <dgm:cxn modelId="{593BAFC2-E5EF-4E79-8D6A-0F00434FF584}" srcId="{34BC7C7E-EA17-4B71-8382-E0C43F3A877B}" destId="{E05A1496-C70B-4A79-82D2-A9E9FFF6AF3F}" srcOrd="1" destOrd="0" parTransId="{1CE09C74-772B-4248-B6CE-FA052054304D}" sibTransId="{2FCFFF95-4315-4CAD-B4E5-9FC65B68E907}"/>
    <dgm:cxn modelId="{0E888AC9-AD07-4156-838F-2F661D85AD3F}" type="presOf" srcId="{E05A1496-C70B-4A79-82D2-A9E9FFF6AF3F}" destId="{415921F2-F112-4409-9D9D-20DE74F98AEC}" srcOrd="0" destOrd="0" presId="urn:microsoft.com/office/officeart/2018/2/layout/IconCircleList"/>
    <dgm:cxn modelId="{7FA385E7-0D89-4EE7-942E-251561C61AA5}" type="presOf" srcId="{34BC7C7E-EA17-4B71-8382-E0C43F3A877B}" destId="{9556657C-280C-4A90-9184-4CC294D8DB1B}" srcOrd="0" destOrd="0" presId="urn:microsoft.com/office/officeart/2018/2/layout/IconCircleList"/>
    <dgm:cxn modelId="{F94AA4F5-688E-4808-9648-9B24D6974A07}" srcId="{34BC7C7E-EA17-4B71-8382-E0C43F3A877B}" destId="{930B30E2-3D60-411E-A38F-2A1E49D75824}" srcOrd="3" destOrd="0" parTransId="{59CD47A0-9C96-4465-8901-834D9F347039}" sibTransId="{3FF96098-C043-4A1F-9D16-062C914EE0E7}"/>
    <dgm:cxn modelId="{7076FFFD-67A2-4007-80FB-93EF90C3F504}" type="presParOf" srcId="{9556657C-280C-4A90-9184-4CC294D8DB1B}" destId="{D7ECA8D6-CF26-42D7-9DCC-90D96A9A5F54}" srcOrd="0" destOrd="0" presId="urn:microsoft.com/office/officeart/2018/2/layout/IconCircleList"/>
    <dgm:cxn modelId="{7497BCB2-6275-42C1-B375-1DFFD63479C0}" type="presParOf" srcId="{D7ECA8D6-CF26-42D7-9DCC-90D96A9A5F54}" destId="{CA4A7DEC-CC12-4896-AAD5-F121FAE1BEC3}" srcOrd="0" destOrd="0" presId="urn:microsoft.com/office/officeart/2018/2/layout/IconCircleList"/>
    <dgm:cxn modelId="{B447A51E-2C7B-4BEB-BD0C-5A3F6B7C6C23}" type="presParOf" srcId="{CA4A7DEC-CC12-4896-AAD5-F121FAE1BEC3}" destId="{94DA2712-05FA-4D7F-A780-B209E1A3D9C7}" srcOrd="0" destOrd="0" presId="urn:microsoft.com/office/officeart/2018/2/layout/IconCircleList"/>
    <dgm:cxn modelId="{2C1C369F-8F1A-4412-A6B5-D8ECE90A7DAD}" type="presParOf" srcId="{CA4A7DEC-CC12-4896-AAD5-F121FAE1BEC3}" destId="{68D09782-D2CD-45F0-ABD6-3925DBBE6EF4}" srcOrd="1" destOrd="0" presId="urn:microsoft.com/office/officeart/2018/2/layout/IconCircleList"/>
    <dgm:cxn modelId="{A475F802-43DC-4032-A660-023523EB52A0}" type="presParOf" srcId="{CA4A7DEC-CC12-4896-AAD5-F121FAE1BEC3}" destId="{F837C9B6-A344-4A19-B466-8A39DC131EB5}" srcOrd="2" destOrd="0" presId="urn:microsoft.com/office/officeart/2018/2/layout/IconCircleList"/>
    <dgm:cxn modelId="{7B187C9B-6B2C-450D-BFB8-0CDA5BFCB425}" type="presParOf" srcId="{CA4A7DEC-CC12-4896-AAD5-F121FAE1BEC3}" destId="{15E1A332-912F-43FE-843B-FCA9D67B7CC7}" srcOrd="3" destOrd="0" presId="urn:microsoft.com/office/officeart/2018/2/layout/IconCircleList"/>
    <dgm:cxn modelId="{C724958B-F61D-440D-B11C-9CCC19D99360}" type="presParOf" srcId="{D7ECA8D6-CF26-42D7-9DCC-90D96A9A5F54}" destId="{97A003DC-AA8A-46F8-972C-E9812EFBD4CC}" srcOrd="1" destOrd="0" presId="urn:microsoft.com/office/officeart/2018/2/layout/IconCircleList"/>
    <dgm:cxn modelId="{A4BF515E-1E7F-4143-8001-95BDA43668C0}" type="presParOf" srcId="{D7ECA8D6-CF26-42D7-9DCC-90D96A9A5F54}" destId="{439754CE-F9B7-4622-90F3-B047E0BB5753}" srcOrd="2" destOrd="0" presId="urn:microsoft.com/office/officeart/2018/2/layout/IconCircleList"/>
    <dgm:cxn modelId="{FCFDA73D-3D27-44C6-B587-C00B545B3E46}" type="presParOf" srcId="{439754CE-F9B7-4622-90F3-B047E0BB5753}" destId="{83B299DA-B3F9-457A-9623-D8B6CBD33847}" srcOrd="0" destOrd="0" presId="urn:microsoft.com/office/officeart/2018/2/layout/IconCircleList"/>
    <dgm:cxn modelId="{62375EBA-FB4C-4E20-A96E-669A534EA669}" type="presParOf" srcId="{439754CE-F9B7-4622-90F3-B047E0BB5753}" destId="{DA320386-0E34-4408-9F44-5657B9C0BBB9}" srcOrd="1" destOrd="0" presId="urn:microsoft.com/office/officeart/2018/2/layout/IconCircleList"/>
    <dgm:cxn modelId="{B79743F6-66E5-44B3-B198-CBF912D87786}" type="presParOf" srcId="{439754CE-F9B7-4622-90F3-B047E0BB5753}" destId="{573E5308-F90E-4F55-807B-C70459E986D0}" srcOrd="2" destOrd="0" presId="urn:microsoft.com/office/officeart/2018/2/layout/IconCircleList"/>
    <dgm:cxn modelId="{89D5C347-417B-4171-9C71-0C8AD67C2615}" type="presParOf" srcId="{439754CE-F9B7-4622-90F3-B047E0BB5753}" destId="{415921F2-F112-4409-9D9D-20DE74F98AEC}" srcOrd="3" destOrd="0" presId="urn:microsoft.com/office/officeart/2018/2/layout/IconCircleList"/>
    <dgm:cxn modelId="{02D02910-F571-4CCB-9228-36BCCD64B678}" type="presParOf" srcId="{D7ECA8D6-CF26-42D7-9DCC-90D96A9A5F54}" destId="{8C2212A3-0B35-48B5-87CB-FEC24FAEE03C}" srcOrd="3" destOrd="0" presId="urn:microsoft.com/office/officeart/2018/2/layout/IconCircleList"/>
    <dgm:cxn modelId="{611301DF-1D20-4F16-AC69-771938C4C103}" type="presParOf" srcId="{D7ECA8D6-CF26-42D7-9DCC-90D96A9A5F54}" destId="{2E3C5AEC-86A2-4E52-8C66-A46B1A6ABEE9}" srcOrd="4" destOrd="0" presId="urn:microsoft.com/office/officeart/2018/2/layout/IconCircleList"/>
    <dgm:cxn modelId="{9B0C0608-67C4-4C52-9E63-87B9C6E52A94}" type="presParOf" srcId="{2E3C5AEC-86A2-4E52-8C66-A46B1A6ABEE9}" destId="{35E485AE-5006-4637-8F8E-A06474F1E10B}" srcOrd="0" destOrd="0" presId="urn:microsoft.com/office/officeart/2018/2/layout/IconCircleList"/>
    <dgm:cxn modelId="{79BA92FD-3EE2-4EE7-8B76-793F703224B8}" type="presParOf" srcId="{2E3C5AEC-86A2-4E52-8C66-A46B1A6ABEE9}" destId="{A42050A1-1E1B-486E-B9FB-0B6C7C4574A9}" srcOrd="1" destOrd="0" presId="urn:microsoft.com/office/officeart/2018/2/layout/IconCircleList"/>
    <dgm:cxn modelId="{D28F1893-061D-4194-A777-9F2C5B615EA5}" type="presParOf" srcId="{2E3C5AEC-86A2-4E52-8C66-A46B1A6ABEE9}" destId="{58EFD920-0FCE-40DF-A0D9-530B768258F6}" srcOrd="2" destOrd="0" presId="urn:microsoft.com/office/officeart/2018/2/layout/IconCircleList"/>
    <dgm:cxn modelId="{B6F36928-2E29-49CB-A44A-06074BAC7264}" type="presParOf" srcId="{2E3C5AEC-86A2-4E52-8C66-A46B1A6ABEE9}" destId="{2FC11666-88FB-4778-9FE5-747B4F30CCAF}" srcOrd="3" destOrd="0" presId="urn:microsoft.com/office/officeart/2018/2/layout/IconCircleList"/>
    <dgm:cxn modelId="{BDB49816-8D6A-449A-B8D2-5D612FDA5953}" type="presParOf" srcId="{D7ECA8D6-CF26-42D7-9DCC-90D96A9A5F54}" destId="{BFA6A595-9178-46B1-82CA-91292EEDF12C}" srcOrd="5" destOrd="0" presId="urn:microsoft.com/office/officeart/2018/2/layout/IconCircleList"/>
    <dgm:cxn modelId="{00E306B4-55FD-445A-88C4-CBE402E38614}" type="presParOf" srcId="{D7ECA8D6-CF26-42D7-9DCC-90D96A9A5F54}" destId="{55A1E937-5471-4CC3-AE2B-B22658098315}" srcOrd="6" destOrd="0" presId="urn:microsoft.com/office/officeart/2018/2/layout/IconCircleList"/>
    <dgm:cxn modelId="{B8ADBE5C-F59F-4560-9CD4-CF2AF70F9D4D}" type="presParOf" srcId="{55A1E937-5471-4CC3-AE2B-B22658098315}" destId="{5394A478-AC04-4A42-8B72-E82E32CD7B45}" srcOrd="0" destOrd="0" presId="urn:microsoft.com/office/officeart/2018/2/layout/IconCircleList"/>
    <dgm:cxn modelId="{C9BE5804-D3AC-464F-B15B-7CB85CEB17D5}" type="presParOf" srcId="{55A1E937-5471-4CC3-AE2B-B22658098315}" destId="{A09454A6-A6C0-410D-B5D3-2E4B7E7A13BF}" srcOrd="1" destOrd="0" presId="urn:microsoft.com/office/officeart/2018/2/layout/IconCircleList"/>
    <dgm:cxn modelId="{ADA30B53-AEEA-4BCC-A5F0-32CCE38E1422}" type="presParOf" srcId="{55A1E937-5471-4CC3-AE2B-B22658098315}" destId="{FF5218E9-24BF-41DD-8790-9EC4CAC88D2E}" srcOrd="2" destOrd="0" presId="urn:microsoft.com/office/officeart/2018/2/layout/IconCircleList"/>
    <dgm:cxn modelId="{34B9AEA1-8824-4418-AA91-C0B7B0262653}" type="presParOf" srcId="{55A1E937-5471-4CC3-AE2B-B22658098315}" destId="{0B626111-61BB-4826-9677-FD5B0C668371}" srcOrd="3" destOrd="0" presId="urn:microsoft.com/office/officeart/2018/2/layout/IconCircle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FDB4F7-D8A4-3B40-AB23-96D15037B55C}">
      <dsp:nvSpPr>
        <dsp:cNvPr id="0" name=""/>
        <dsp:cNvSpPr/>
      </dsp:nvSpPr>
      <dsp:spPr>
        <a:xfrm>
          <a:off x="0" y="25743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9750BC-450E-444C-A4DA-54721D9D56D2}">
      <dsp:nvSpPr>
        <dsp:cNvPr id="0" name=""/>
        <dsp:cNvSpPr/>
      </dsp:nvSpPr>
      <dsp:spPr>
        <a:xfrm>
          <a:off x="546603" y="112782"/>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1.  PORTFOLIO THEORY BASICS</a:t>
          </a:r>
        </a:p>
      </dsp:txBody>
      <dsp:txXfrm>
        <a:off x="566778" y="132957"/>
        <a:ext cx="7858050" cy="372930"/>
      </dsp:txXfrm>
    </dsp:sp>
    <dsp:sp modelId="{EF6D2604-888B-9647-8805-826E2B93A3D1}">
      <dsp:nvSpPr>
        <dsp:cNvPr id="0" name=""/>
        <dsp:cNvSpPr/>
      </dsp:nvSpPr>
      <dsp:spPr>
        <a:xfrm>
          <a:off x="0" y="89247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4A47E90-C812-0945-84F8-98442C382D80}">
      <dsp:nvSpPr>
        <dsp:cNvPr id="0" name=""/>
        <dsp:cNvSpPr/>
      </dsp:nvSpPr>
      <dsp:spPr>
        <a:xfrm>
          <a:off x="564171" y="68583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2. WHAT IS PYTHON?: UNDERSTANDING PROGRAMMING</a:t>
          </a:r>
        </a:p>
      </dsp:txBody>
      <dsp:txXfrm>
        <a:off x="584346" y="706005"/>
        <a:ext cx="7858050" cy="372930"/>
      </dsp:txXfrm>
    </dsp:sp>
    <dsp:sp modelId="{09134886-A7ED-054A-AC45-4CBE0344C08B}">
      <dsp:nvSpPr>
        <dsp:cNvPr id="0" name=""/>
        <dsp:cNvSpPr/>
      </dsp:nvSpPr>
      <dsp:spPr>
        <a:xfrm>
          <a:off x="0" y="152751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2EA362B-CA29-1D44-8511-5DCA772E4B18}">
      <dsp:nvSpPr>
        <dsp:cNvPr id="0" name=""/>
        <dsp:cNvSpPr/>
      </dsp:nvSpPr>
      <dsp:spPr>
        <a:xfrm>
          <a:off x="564171" y="132087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3. API'S : APPLICATION PROGRAMMING INTERFACE</a:t>
          </a:r>
        </a:p>
      </dsp:txBody>
      <dsp:txXfrm>
        <a:off x="584346" y="1341045"/>
        <a:ext cx="7858050" cy="372930"/>
      </dsp:txXfrm>
    </dsp:sp>
    <dsp:sp modelId="{04AC6B43-85F4-3446-9A2C-7A6FBDB8FCB6}">
      <dsp:nvSpPr>
        <dsp:cNvPr id="0" name=""/>
        <dsp:cNvSpPr/>
      </dsp:nvSpPr>
      <dsp:spPr>
        <a:xfrm>
          <a:off x="0" y="216255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5139402-13B8-474D-9E51-B983A028838F}">
      <dsp:nvSpPr>
        <dsp:cNvPr id="0" name=""/>
        <dsp:cNvSpPr/>
      </dsp:nvSpPr>
      <dsp:spPr>
        <a:xfrm>
          <a:off x="564171" y="195591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4. IMPORTANT LIBRARIES : NUMPY, PANDAS, MATPLOTLIB</a:t>
          </a:r>
        </a:p>
      </dsp:txBody>
      <dsp:txXfrm>
        <a:off x="584346" y="1976085"/>
        <a:ext cx="7858050" cy="372930"/>
      </dsp:txXfrm>
    </dsp:sp>
    <dsp:sp modelId="{D0AB0EF0-6408-7344-9E41-508ED608C44F}">
      <dsp:nvSpPr>
        <dsp:cNvPr id="0" name=""/>
        <dsp:cNvSpPr/>
      </dsp:nvSpPr>
      <dsp:spPr>
        <a:xfrm>
          <a:off x="0" y="279759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305B989-1B17-544D-AAD8-314E256C2ADE}">
      <dsp:nvSpPr>
        <dsp:cNvPr id="0" name=""/>
        <dsp:cNvSpPr/>
      </dsp:nvSpPr>
      <dsp:spPr>
        <a:xfrm>
          <a:off x="564171" y="259095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5. ALGORITHMS IN TRADING, PORTFOLIO MANAGEMENT AND MORE</a:t>
          </a:r>
        </a:p>
      </dsp:txBody>
      <dsp:txXfrm>
        <a:off x="584346" y="2611125"/>
        <a:ext cx="7858050" cy="372930"/>
      </dsp:txXfrm>
    </dsp:sp>
    <dsp:sp modelId="{BA0EE110-263F-2E45-8569-3F7B118F8AB7}">
      <dsp:nvSpPr>
        <dsp:cNvPr id="0" name=""/>
        <dsp:cNvSpPr/>
      </dsp:nvSpPr>
      <dsp:spPr>
        <a:xfrm>
          <a:off x="0" y="343263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7883534-6322-454A-9C06-E598B3215F4B}">
      <dsp:nvSpPr>
        <dsp:cNvPr id="0" name=""/>
        <dsp:cNvSpPr/>
      </dsp:nvSpPr>
      <dsp:spPr>
        <a:xfrm>
          <a:off x="564171" y="322599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6. LIVE DEMO WORKING IN THE JUPYTER ENVIRONMENT</a:t>
          </a:r>
        </a:p>
      </dsp:txBody>
      <dsp:txXfrm>
        <a:off x="584346" y="3246165"/>
        <a:ext cx="7858050" cy="372930"/>
      </dsp:txXfrm>
    </dsp:sp>
    <dsp:sp modelId="{D019DDE5-8CE3-464C-8EFE-F3B06DE3CEEC}">
      <dsp:nvSpPr>
        <dsp:cNvPr id="0" name=""/>
        <dsp:cNvSpPr/>
      </dsp:nvSpPr>
      <dsp:spPr>
        <a:xfrm>
          <a:off x="0" y="4067670"/>
          <a:ext cx="11283429" cy="3528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F80D466-9513-D648-9F6A-3BACC803AB47}">
      <dsp:nvSpPr>
        <dsp:cNvPr id="0" name=""/>
        <dsp:cNvSpPr/>
      </dsp:nvSpPr>
      <dsp:spPr>
        <a:xfrm>
          <a:off x="564171" y="3861030"/>
          <a:ext cx="7898400" cy="413280"/>
        </a:xfrm>
        <a:prstGeom prst="roundRect">
          <a:avLst/>
        </a:prstGeom>
        <a:solidFill>
          <a:schemeClr val="l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541" tIns="0" rIns="298541" bIns="0" numCol="1" spcCol="1270" anchor="ctr" anchorCtr="0">
          <a:noAutofit/>
        </a:bodyPr>
        <a:lstStyle/>
        <a:p>
          <a:pPr marL="0" lvl="0" indent="0" algn="l" defTabSz="800100">
            <a:lnSpc>
              <a:spcPct val="90000"/>
            </a:lnSpc>
            <a:spcBef>
              <a:spcPct val="0"/>
            </a:spcBef>
            <a:spcAft>
              <a:spcPct val="35000"/>
            </a:spcAft>
            <a:buNone/>
          </a:pPr>
          <a:r>
            <a:rPr lang="en-US" sz="1800" b="1" i="0" kern="1200" dirty="0">
              <a:latin typeface="Arial Narrow" panose="020B0604020202020204" pitchFamily="34" charset="0"/>
              <a:cs typeface="Arial Narrow" panose="020B0604020202020204" pitchFamily="34" charset="0"/>
            </a:rPr>
            <a:t>7. INTERVIEW QUESTIONSCLOSING REMARKS</a:t>
          </a:r>
        </a:p>
      </dsp:txBody>
      <dsp:txXfrm>
        <a:off x="584346" y="3881205"/>
        <a:ext cx="7858050" cy="3729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A2712-05FA-4D7F-A780-B209E1A3D9C7}">
      <dsp:nvSpPr>
        <dsp:cNvPr id="0" name=""/>
        <dsp:cNvSpPr/>
      </dsp:nvSpPr>
      <dsp:spPr>
        <a:xfrm>
          <a:off x="188176"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09782-D2CD-45F0-ABD6-3925DBBE6EF4}">
      <dsp:nvSpPr>
        <dsp:cNvPr id="0" name=""/>
        <dsp:cNvSpPr/>
      </dsp:nvSpPr>
      <dsp:spPr>
        <a:xfrm>
          <a:off x="331346" y="668521"/>
          <a:ext cx="395423" cy="395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E1A332-912F-43FE-843B-FCA9D67B7CC7}">
      <dsp:nvSpPr>
        <dsp:cNvPr id="0" name=""/>
        <dsp:cNvSpPr/>
      </dsp:nvSpPr>
      <dsp:spPr>
        <a:xfrm>
          <a:off x="1016032"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Numerical Python, also known as </a:t>
          </a:r>
          <a:r>
            <a:rPr lang="en-US" sz="1400" b="1" kern="1200" dirty="0" err="1">
              <a:latin typeface="Helvetica Neue" panose="02000503000000020004" pitchFamily="2" charset="0"/>
              <a:ea typeface="Helvetica Neue" panose="02000503000000020004" pitchFamily="2" charset="0"/>
              <a:cs typeface="Helvetica Neue" panose="02000503000000020004" pitchFamily="2" charset="0"/>
            </a:rPr>
            <a:t>numpy</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is a powerful python package </a:t>
          </a:r>
        </a:p>
      </dsp:txBody>
      <dsp:txXfrm>
        <a:off x="1016032" y="525351"/>
        <a:ext cx="1607014" cy="681763"/>
      </dsp:txXfrm>
    </dsp:sp>
    <dsp:sp modelId="{83B299DA-B3F9-457A-9623-D8B6CBD33847}">
      <dsp:nvSpPr>
        <dsp:cNvPr id="0" name=""/>
        <dsp:cNvSpPr/>
      </dsp:nvSpPr>
      <dsp:spPr>
        <a:xfrm>
          <a:off x="2903057"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20386-0E34-4408-9F44-5657B9C0BBB9}">
      <dsp:nvSpPr>
        <dsp:cNvPr id="0" name=""/>
        <dsp:cNvSpPr/>
      </dsp:nvSpPr>
      <dsp:spPr>
        <a:xfrm>
          <a:off x="3046227" y="668521"/>
          <a:ext cx="395423" cy="3954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921F2-F112-4409-9D9D-20DE74F98AEC}">
      <dsp:nvSpPr>
        <dsp:cNvPr id="0" name=""/>
        <dsp:cNvSpPr/>
      </dsp:nvSpPr>
      <dsp:spPr>
        <a:xfrm>
          <a:off x="3730913"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The library consists of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multi-dimensional array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objects and allows for fast computation</a:t>
          </a:r>
        </a:p>
      </dsp:txBody>
      <dsp:txXfrm>
        <a:off x="3730913" y="525351"/>
        <a:ext cx="1607014" cy="681763"/>
      </dsp:txXfrm>
    </dsp:sp>
    <dsp:sp modelId="{35E485AE-5006-4637-8F8E-A06474F1E10B}">
      <dsp:nvSpPr>
        <dsp:cNvPr id="0" name=""/>
        <dsp:cNvSpPr/>
      </dsp:nvSpPr>
      <dsp:spPr>
        <a:xfrm>
          <a:off x="5617938"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050A1-1E1B-486E-B9FB-0B6C7C4574A9}">
      <dsp:nvSpPr>
        <dsp:cNvPr id="0" name=""/>
        <dsp:cNvSpPr/>
      </dsp:nvSpPr>
      <dsp:spPr>
        <a:xfrm>
          <a:off x="5761108" y="668521"/>
          <a:ext cx="395423" cy="3954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11666-88FB-4778-9FE5-747B4F30CCAF}">
      <dsp:nvSpPr>
        <dsp:cNvPr id="0" name=""/>
        <dsp:cNvSpPr/>
      </dsp:nvSpPr>
      <dsp:spPr>
        <a:xfrm>
          <a:off x="6445794"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mathematical and logical operations on arrays  and data frames </a:t>
          </a:r>
        </a:p>
      </dsp:txBody>
      <dsp:txXfrm>
        <a:off x="6445794" y="525351"/>
        <a:ext cx="1607014" cy="681763"/>
      </dsp:txXfrm>
    </dsp:sp>
    <dsp:sp modelId="{5394A478-AC04-4A42-8B72-E82E32CD7B45}">
      <dsp:nvSpPr>
        <dsp:cNvPr id="0" name=""/>
        <dsp:cNvSpPr/>
      </dsp:nvSpPr>
      <dsp:spPr>
        <a:xfrm>
          <a:off x="8332819"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454A6-A6C0-410D-B5D3-2E4B7E7A13BF}">
      <dsp:nvSpPr>
        <dsp:cNvPr id="0" name=""/>
        <dsp:cNvSpPr/>
      </dsp:nvSpPr>
      <dsp:spPr>
        <a:xfrm>
          <a:off x="8475989" y="668521"/>
          <a:ext cx="395423" cy="39542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26111-61BB-4826-9677-FD5B0C668371}">
      <dsp:nvSpPr>
        <dsp:cNvPr id="0" name=""/>
        <dsp:cNvSpPr/>
      </dsp:nvSpPr>
      <dsp:spPr>
        <a:xfrm>
          <a:off x="9160675"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operations related to linear algebra and random number generation </a:t>
          </a:r>
        </a:p>
      </dsp:txBody>
      <dsp:txXfrm>
        <a:off x="9160675" y="525351"/>
        <a:ext cx="1607014" cy="681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A2712-05FA-4D7F-A780-B209E1A3D9C7}">
      <dsp:nvSpPr>
        <dsp:cNvPr id="0" name=""/>
        <dsp:cNvSpPr/>
      </dsp:nvSpPr>
      <dsp:spPr>
        <a:xfrm>
          <a:off x="188176"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09782-D2CD-45F0-ABD6-3925DBBE6EF4}">
      <dsp:nvSpPr>
        <dsp:cNvPr id="0" name=""/>
        <dsp:cNvSpPr/>
      </dsp:nvSpPr>
      <dsp:spPr>
        <a:xfrm>
          <a:off x="331346" y="668521"/>
          <a:ext cx="395423" cy="395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E1A332-912F-43FE-843B-FCA9D67B7CC7}">
      <dsp:nvSpPr>
        <dsp:cNvPr id="0" name=""/>
        <dsp:cNvSpPr/>
      </dsp:nvSpPr>
      <dsp:spPr>
        <a:xfrm>
          <a:off x="1016032"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Pandas is a python library providing easy to use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data structures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and data analysis tools</a:t>
          </a:r>
        </a:p>
      </dsp:txBody>
      <dsp:txXfrm>
        <a:off x="1016032" y="525351"/>
        <a:ext cx="1607014" cy="681763"/>
      </dsp:txXfrm>
    </dsp:sp>
    <dsp:sp modelId="{83B299DA-B3F9-457A-9623-D8B6CBD33847}">
      <dsp:nvSpPr>
        <dsp:cNvPr id="0" name=""/>
        <dsp:cNvSpPr/>
      </dsp:nvSpPr>
      <dsp:spPr>
        <a:xfrm>
          <a:off x="2903057"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20386-0E34-4408-9F44-5657B9C0BBB9}">
      <dsp:nvSpPr>
        <dsp:cNvPr id="0" name=""/>
        <dsp:cNvSpPr/>
      </dsp:nvSpPr>
      <dsp:spPr>
        <a:xfrm>
          <a:off x="3046227" y="668521"/>
          <a:ext cx="395423" cy="3954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921F2-F112-4409-9D9D-20DE74F98AEC}">
      <dsp:nvSpPr>
        <dsp:cNvPr id="0" name=""/>
        <dsp:cNvSpPr/>
      </dsp:nvSpPr>
      <dsp:spPr>
        <a:xfrm>
          <a:off x="3730913"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is used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for fast data frame</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 object and customizable indexing </a:t>
          </a:r>
        </a:p>
      </dsp:txBody>
      <dsp:txXfrm>
        <a:off x="3730913" y="525351"/>
        <a:ext cx="1607014" cy="681763"/>
      </dsp:txXfrm>
    </dsp:sp>
    <dsp:sp modelId="{35E485AE-5006-4637-8F8E-A06474F1E10B}">
      <dsp:nvSpPr>
        <dsp:cNvPr id="0" name=""/>
        <dsp:cNvSpPr/>
      </dsp:nvSpPr>
      <dsp:spPr>
        <a:xfrm>
          <a:off x="5617938"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050A1-1E1B-486E-B9FB-0B6C7C4574A9}">
      <dsp:nvSpPr>
        <dsp:cNvPr id="0" name=""/>
        <dsp:cNvSpPr/>
      </dsp:nvSpPr>
      <dsp:spPr>
        <a:xfrm>
          <a:off x="5761108" y="668521"/>
          <a:ext cx="395423" cy="3954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11666-88FB-4778-9FE5-747B4F30CCAF}">
      <dsp:nvSpPr>
        <dsp:cNvPr id="0" name=""/>
        <dsp:cNvSpPr/>
      </dsp:nvSpPr>
      <dsp:spPr>
        <a:xfrm>
          <a:off x="6445794"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uses tools to load data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into in-memory data objects </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from different files formats (csv, etc.) </a:t>
          </a:r>
        </a:p>
      </dsp:txBody>
      <dsp:txXfrm>
        <a:off x="6445794" y="525351"/>
        <a:ext cx="1607014" cy="681763"/>
      </dsp:txXfrm>
    </dsp:sp>
    <dsp:sp modelId="{5394A478-AC04-4A42-8B72-E82E32CD7B45}">
      <dsp:nvSpPr>
        <dsp:cNvPr id="0" name=""/>
        <dsp:cNvSpPr/>
      </dsp:nvSpPr>
      <dsp:spPr>
        <a:xfrm>
          <a:off x="8332819"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454A6-A6C0-410D-B5D3-2E4B7E7A13BF}">
      <dsp:nvSpPr>
        <dsp:cNvPr id="0" name=""/>
        <dsp:cNvSpPr/>
      </dsp:nvSpPr>
      <dsp:spPr>
        <a:xfrm>
          <a:off x="8475989" y="668521"/>
          <a:ext cx="395423" cy="39542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26111-61BB-4826-9677-FD5B0C668371}">
      <dsp:nvSpPr>
        <dsp:cNvPr id="0" name=""/>
        <dsp:cNvSpPr/>
      </dsp:nvSpPr>
      <dsp:spPr>
        <a:xfrm>
          <a:off x="9160675"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is </a:t>
          </a:r>
          <a:r>
            <a:rPr lang="en-US" sz="1400" b="0" kern="1200" dirty="0">
              <a:latin typeface="Helvetica Neue" panose="02000503000000020004" pitchFamily="2" charset="0"/>
              <a:ea typeface="Helvetica Neue" panose="02000503000000020004" pitchFamily="2" charset="0"/>
              <a:cs typeface="Helvetica Neue" panose="02000503000000020004" pitchFamily="2" charset="0"/>
            </a:rPr>
            <a:t>used for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merging, joining labeling</a:t>
          </a: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 indexing, slicing large sets of data</a:t>
          </a:r>
        </a:p>
      </dsp:txBody>
      <dsp:txXfrm>
        <a:off x="9160675" y="525351"/>
        <a:ext cx="1607014" cy="681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DA2712-05FA-4D7F-A780-B209E1A3D9C7}">
      <dsp:nvSpPr>
        <dsp:cNvPr id="0" name=""/>
        <dsp:cNvSpPr/>
      </dsp:nvSpPr>
      <dsp:spPr>
        <a:xfrm>
          <a:off x="188176"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D09782-D2CD-45F0-ABD6-3925DBBE6EF4}">
      <dsp:nvSpPr>
        <dsp:cNvPr id="0" name=""/>
        <dsp:cNvSpPr/>
      </dsp:nvSpPr>
      <dsp:spPr>
        <a:xfrm>
          <a:off x="331346" y="668521"/>
          <a:ext cx="395423" cy="3954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E1A332-912F-43FE-843B-FCA9D67B7CC7}">
      <dsp:nvSpPr>
        <dsp:cNvPr id="0" name=""/>
        <dsp:cNvSpPr/>
      </dsp:nvSpPr>
      <dsp:spPr>
        <a:xfrm>
          <a:off x="1016032" y="0"/>
          <a:ext cx="1607014" cy="1732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Matplotlib allows us to </a:t>
          </a:r>
          <a:r>
            <a:rPr lang="en-US" sz="1400" b="1" kern="1200" dirty="0"/>
            <a:t>plot functions</a:t>
          </a:r>
          <a:r>
            <a:rPr lang="en-US" sz="1400" kern="1200" dirty="0"/>
            <a:t>, generate graphs and more generally access visual representation of the data</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1016032" y="0"/>
        <a:ext cx="1607014" cy="1732464"/>
      </dsp:txXfrm>
    </dsp:sp>
    <dsp:sp modelId="{83B299DA-B3F9-457A-9623-D8B6CBD33847}">
      <dsp:nvSpPr>
        <dsp:cNvPr id="0" name=""/>
        <dsp:cNvSpPr/>
      </dsp:nvSpPr>
      <dsp:spPr>
        <a:xfrm>
          <a:off x="2903057"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320386-0E34-4408-9F44-5657B9C0BBB9}">
      <dsp:nvSpPr>
        <dsp:cNvPr id="0" name=""/>
        <dsp:cNvSpPr/>
      </dsp:nvSpPr>
      <dsp:spPr>
        <a:xfrm>
          <a:off x="3046227" y="668521"/>
          <a:ext cx="395423" cy="395423"/>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5921F2-F112-4409-9D9D-20DE74F98AEC}">
      <dsp:nvSpPr>
        <dsp:cNvPr id="0" name=""/>
        <dsp:cNvSpPr/>
      </dsp:nvSpPr>
      <dsp:spPr>
        <a:xfrm>
          <a:off x="3730913" y="525351"/>
          <a:ext cx="1607014" cy="6817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It is recognized as an extremely powerful </a:t>
          </a:r>
          <a:r>
            <a:rPr lang="en-US" sz="1400" b="1" kern="1200" dirty="0"/>
            <a:t>visualization tool </a:t>
          </a:r>
          <a:r>
            <a:rPr lang="en-US" sz="1400" kern="1200" dirty="0"/>
            <a:t>in data science and data analysis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3730913" y="525351"/>
        <a:ext cx="1607014" cy="681763"/>
      </dsp:txXfrm>
    </dsp:sp>
    <dsp:sp modelId="{35E485AE-5006-4637-8F8E-A06474F1E10B}">
      <dsp:nvSpPr>
        <dsp:cNvPr id="0" name=""/>
        <dsp:cNvSpPr/>
      </dsp:nvSpPr>
      <dsp:spPr>
        <a:xfrm>
          <a:off x="5617938"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2050A1-1E1B-486E-B9FB-0B6C7C4574A9}">
      <dsp:nvSpPr>
        <dsp:cNvPr id="0" name=""/>
        <dsp:cNvSpPr/>
      </dsp:nvSpPr>
      <dsp:spPr>
        <a:xfrm>
          <a:off x="5761108" y="668521"/>
          <a:ext cx="395423" cy="395423"/>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C11666-88FB-4778-9FE5-747B4F30CCAF}">
      <dsp:nvSpPr>
        <dsp:cNvPr id="0" name=""/>
        <dsp:cNvSpPr/>
      </dsp:nvSpPr>
      <dsp:spPr>
        <a:xfrm>
          <a:off x="6445794" y="271158"/>
          <a:ext cx="1607014" cy="11901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Helvetica Neue" panose="02000503000000020004" pitchFamily="2" charset="0"/>
              <a:ea typeface="Helvetica Neue" panose="02000503000000020004" pitchFamily="2" charset="0"/>
              <a:cs typeface="Helvetica Neue" panose="02000503000000020004" pitchFamily="2" charset="0"/>
            </a:rPr>
            <a:t>It used to </a:t>
          </a:r>
          <a:r>
            <a:rPr lang="en-US" sz="1400" b="1" kern="1200" dirty="0">
              <a:latin typeface="Helvetica Neue" panose="02000503000000020004" pitchFamily="2" charset="0"/>
              <a:ea typeface="Helvetica Neue" panose="02000503000000020004" pitchFamily="2" charset="0"/>
              <a:cs typeface="Helvetica Neue" panose="02000503000000020004" pitchFamily="2" charset="0"/>
            </a:rPr>
            <a:t>p</a:t>
          </a:r>
          <a:r>
            <a:rPr lang="en-US" sz="1400" b="1" kern="1200" dirty="0"/>
            <a:t>roduce publication quality </a:t>
          </a:r>
          <a:r>
            <a:rPr lang="en-US" sz="1400" kern="1200" dirty="0"/>
            <a:t>figures in hardcopy formats</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6445794" y="271158"/>
        <a:ext cx="1607014" cy="1190148"/>
      </dsp:txXfrm>
    </dsp:sp>
    <dsp:sp modelId="{5394A478-AC04-4A42-8B72-E82E32CD7B45}">
      <dsp:nvSpPr>
        <dsp:cNvPr id="0" name=""/>
        <dsp:cNvSpPr/>
      </dsp:nvSpPr>
      <dsp:spPr>
        <a:xfrm>
          <a:off x="8332819" y="525351"/>
          <a:ext cx="681763" cy="6817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9454A6-A6C0-410D-B5D3-2E4B7E7A13BF}">
      <dsp:nvSpPr>
        <dsp:cNvPr id="0" name=""/>
        <dsp:cNvSpPr/>
      </dsp:nvSpPr>
      <dsp:spPr>
        <a:xfrm>
          <a:off x="8475989" y="668521"/>
          <a:ext cx="395423" cy="395423"/>
        </a:xfrm>
        <a:prstGeom prst="rect">
          <a:avLst/>
        </a:prstGeom>
        <a:blipFill rotWithShape="1">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626111-61BB-4826-9677-FD5B0C668371}">
      <dsp:nvSpPr>
        <dsp:cNvPr id="0" name=""/>
        <dsp:cNvSpPr/>
      </dsp:nvSpPr>
      <dsp:spPr>
        <a:xfrm>
          <a:off x="9160675" y="231057"/>
          <a:ext cx="1607014" cy="1270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t>Application includes plots, histograms, power spectra, bar chart, error chart, scatterplots etc. </a:t>
          </a:r>
          <a:endParaRPr lang="en-US" sz="1400" kern="1200" dirty="0">
            <a:latin typeface="Helvetica Neue" panose="02000503000000020004" pitchFamily="2" charset="0"/>
            <a:ea typeface="Helvetica Neue" panose="02000503000000020004" pitchFamily="2" charset="0"/>
            <a:cs typeface="Helvetica Neue" panose="02000503000000020004" pitchFamily="2" charset="0"/>
          </a:endParaRPr>
        </a:p>
      </dsp:txBody>
      <dsp:txXfrm>
        <a:off x="9160675" y="231057"/>
        <a:ext cx="1607014" cy="12703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450B4-D4A0-8D48-85A9-3510AAF7A8F6}" type="datetimeFigureOut">
              <a:rPr lang="en-US" smtClean="0"/>
              <a:t>5/23/21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70F395-EF87-3B43-8D0C-B8570ED9AA55}" type="slidenum">
              <a:rPr lang="en-US" smtClean="0"/>
              <a:t>‹#›</a:t>
            </a:fld>
            <a:endParaRPr lang="en-US"/>
          </a:p>
        </p:txBody>
      </p:sp>
    </p:spTree>
    <p:extLst>
      <p:ext uri="{BB962C8B-B14F-4D97-AF65-F5344CB8AC3E}">
        <p14:creationId xmlns:p14="http://schemas.microsoft.com/office/powerpoint/2010/main" val="19559935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programiz.com/python-programming/statement-indentation-comment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a:t>
            </a:fld>
            <a:endParaRPr lang="en-US"/>
          </a:p>
        </p:txBody>
      </p:sp>
    </p:spTree>
    <p:extLst>
      <p:ext uri="{BB962C8B-B14F-4D97-AF65-F5344CB8AC3E}">
        <p14:creationId xmlns:p14="http://schemas.microsoft.com/office/powerpoint/2010/main" val="3296453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pip install pandas</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10</a:t>
            </a:fld>
            <a:endParaRPr lang="en-US"/>
          </a:p>
        </p:txBody>
      </p:sp>
    </p:spTree>
    <p:extLst>
      <p:ext uri="{BB962C8B-B14F-4D97-AF65-F5344CB8AC3E}">
        <p14:creationId xmlns:p14="http://schemas.microsoft.com/office/powerpoint/2010/main" val="244005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pip install pandas</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11</a:t>
            </a:fld>
            <a:endParaRPr lang="en-US"/>
          </a:p>
        </p:txBody>
      </p:sp>
    </p:spTree>
    <p:extLst>
      <p:ext uri="{BB962C8B-B14F-4D97-AF65-F5344CB8AC3E}">
        <p14:creationId xmlns:p14="http://schemas.microsoft.com/office/powerpoint/2010/main" val="7108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pip install pandas</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12</a:t>
            </a:fld>
            <a:endParaRPr lang="en-US"/>
          </a:p>
        </p:txBody>
      </p:sp>
    </p:spTree>
    <p:extLst>
      <p:ext uri="{BB962C8B-B14F-4D97-AF65-F5344CB8AC3E}">
        <p14:creationId xmlns:p14="http://schemas.microsoft.com/office/powerpoint/2010/main" val="7285431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13</a:t>
            </a:fld>
            <a:endParaRPr lang="en-US"/>
          </a:p>
        </p:txBody>
      </p:sp>
    </p:spTree>
    <p:extLst>
      <p:ext uri="{BB962C8B-B14F-4D97-AF65-F5344CB8AC3E}">
        <p14:creationId xmlns:p14="http://schemas.microsoft.com/office/powerpoint/2010/main" val="3023188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14</a:t>
            </a:fld>
            <a:endParaRPr lang="en-US"/>
          </a:p>
        </p:txBody>
      </p:sp>
    </p:spTree>
    <p:extLst>
      <p:ext uri="{BB962C8B-B14F-4D97-AF65-F5344CB8AC3E}">
        <p14:creationId xmlns:p14="http://schemas.microsoft.com/office/powerpoint/2010/main" val="1690246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pip install pandas</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15</a:t>
            </a:fld>
            <a:endParaRPr lang="en-US"/>
          </a:p>
        </p:txBody>
      </p:sp>
    </p:spTree>
    <p:extLst>
      <p:ext uri="{BB962C8B-B14F-4D97-AF65-F5344CB8AC3E}">
        <p14:creationId xmlns:p14="http://schemas.microsoft.com/office/powerpoint/2010/main" val="25003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pip install pandas</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16</a:t>
            </a:fld>
            <a:endParaRPr lang="en-US"/>
          </a:p>
        </p:txBody>
      </p:sp>
    </p:spTree>
    <p:extLst>
      <p:ext uri="{BB962C8B-B14F-4D97-AF65-F5344CB8AC3E}">
        <p14:creationId xmlns:p14="http://schemas.microsoft.com/office/powerpoint/2010/main" val="25230312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17</a:t>
            </a:fld>
            <a:endParaRPr lang="en-US"/>
          </a:p>
        </p:txBody>
      </p:sp>
    </p:spTree>
    <p:extLst>
      <p:ext uri="{BB962C8B-B14F-4D97-AF65-F5344CB8AC3E}">
        <p14:creationId xmlns:p14="http://schemas.microsoft.com/office/powerpoint/2010/main" val="2591763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18</a:t>
            </a:fld>
            <a:endParaRPr lang="en-US"/>
          </a:p>
        </p:txBody>
      </p:sp>
    </p:spTree>
    <p:extLst>
      <p:ext uri="{BB962C8B-B14F-4D97-AF65-F5344CB8AC3E}">
        <p14:creationId xmlns:p14="http://schemas.microsoft.com/office/powerpoint/2010/main" val="220409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19</a:t>
            </a:fld>
            <a:endParaRPr lang="en-US"/>
          </a:p>
        </p:txBody>
      </p:sp>
    </p:spTree>
    <p:extLst>
      <p:ext uri="{BB962C8B-B14F-4D97-AF65-F5344CB8AC3E}">
        <p14:creationId xmlns:p14="http://schemas.microsoft.com/office/powerpoint/2010/main" val="67687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2</a:t>
            </a:fld>
            <a:endParaRPr lang="en-US"/>
          </a:p>
        </p:txBody>
      </p:sp>
    </p:spTree>
    <p:extLst>
      <p:ext uri="{BB962C8B-B14F-4D97-AF65-F5344CB8AC3E}">
        <p14:creationId xmlns:p14="http://schemas.microsoft.com/office/powerpoint/2010/main" val="1970312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20</a:t>
            </a:fld>
            <a:endParaRPr lang="en-US"/>
          </a:p>
        </p:txBody>
      </p:sp>
    </p:spTree>
    <p:extLst>
      <p:ext uri="{BB962C8B-B14F-4D97-AF65-F5344CB8AC3E}">
        <p14:creationId xmlns:p14="http://schemas.microsoft.com/office/powerpoint/2010/main" val="4265217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21</a:t>
            </a:fld>
            <a:endParaRPr lang="en-US"/>
          </a:p>
        </p:txBody>
      </p:sp>
    </p:spTree>
    <p:extLst>
      <p:ext uri="{BB962C8B-B14F-4D97-AF65-F5344CB8AC3E}">
        <p14:creationId xmlns:p14="http://schemas.microsoft.com/office/powerpoint/2010/main" val="545196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3</a:t>
            </a:fld>
            <a:endParaRPr lang="en-US"/>
          </a:p>
        </p:txBody>
      </p:sp>
    </p:spTree>
    <p:extLst>
      <p:ext uri="{BB962C8B-B14F-4D97-AF65-F5344CB8AC3E}">
        <p14:creationId xmlns:p14="http://schemas.microsoft.com/office/powerpoint/2010/main" val="328708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4</a:t>
            </a:fld>
            <a:endParaRPr lang="en-US"/>
          </a:p>
        </p:txBody>
      </p:sp>
    </p:spTree>
    <p:extLst>
      <p:ext uri="{BB962C8B-B14F-4D97-AF65-F5344CB8AC3E}">
        <p14:creationId xmlns:p14="http://schemas.microsoft.com/office/powerpoint/2010/main" val="1283620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if people have python installed by going into the terminal and typing python</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5</a:t>
            </a:fld>
            <a:endParaRPr lang="en-US"/>
          </a:p>
        </p:txBody>
      </p:sp>
    </p:spTree>
    <p:extLst>
      <p:ext uri="{BB962C8B-B14F-4D97-AF65-F5344CB8AC3E}">
        <p14:creationId xmlns:p14="http://schemas.microsoft.com/office/powerpoint/2010/main" val="376525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https://www.programiz.com/python-programming/statement-indentation-comments</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6</a:t>
            </a:fld>
            <a:endParaRPr lang="en-US"/>
          </a:p>
        </p:txBody>
      </p:sp>
    </p:spTree>
    <p:extLst>
      <p:ext uri="{BB962C8B-B14F-4D97-AF65-F5344CB8AC3E}">
        <p14:creationId xmlns:p14="http://schemas.microsoft.com/office/powerpoint/2010/main" val="294555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Imagine you’re sitting at a table in a restaurant with a menu of choices to order from. The kitchen is the part of the “system” that will prepare your order. What is missing is the critical link to communicate your order to the kitchen and deliver your food back to your table. That’s where the waiter or API comes in. The waiter is the messenger – or API – that takes your request or order and tells the kitchen – the system – what to do. Then the waiter delivers the response back to you; in this case, it is the food.</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7</a:t>
            </a:fld>
            <a:endParaRPr lang="en-US"/>
          </a:p>
        </p:txBody>
      </p:sp>
    </p:spTree>
    <p:extLst>
      <p:ext uri="{BB962C8B-B14F-4D97-AF65-F5344CB8AC3E}">
        <p14:creationId xmlns:p14="http://schemas.microsoft.com/office/powerpoint/2010/main" val="2764343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Imagine you’re sitting at a table in a restaurant with a menu of choices to order from. The kitchen is the part of the “system” that will prepare your order. What is missing is the critical link to communicate your order to the kitchen and deliver your food back to your table. That’s where the waiter or API comes in. The waiter is the messenger – or API – that takes your request or order and tells the kitchen – the system – what to do. Then the waiter delivers the response back to you; in this case, it is the food.</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8</a:t>
            </a:fld>
            <a:endParaRPr lang="en-US"/>
          </a:p>
        </p:txBody>
      </p:sp>
    </p:spTree>
    <p:extLst>
      <p:ext uri="{BB962C8B-B14F-4D97-AF65-F5344CB8AC3E}">
        <p14:creationId xmlns:p14="http://schemas.microsoft.com/office/powerpoint/2010/main" val="3507066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most important object defined in NumPy is an N-dimensional array type called </a:t>
            </a:r>
            <a:r>
              <a:rPr lang="en-US" sz="1200" b="1" i="0" kern="1200" dirty="0" err="1">
                <a:solidFill>
                  <a:schemeClr val="tx1"/>
                </a:solidFill>
                <a:effectLst/>
                <a:latin typeface="+mn-lt"/>
                <a:ea typeface="+mn-ea"/>
                <a:cs typeface="+mn-cs"/>
              </a:rPr>
              <a:t>ndarray</a:t>
            </a:r>
            <a:r>
              <a:rPr lang="en-US" sz="1200" b="0" i="0" kern="1200" dirty="0">
                <a:solidFill>
                  <a:schemeClr val="tx1"/>
                </a:solidFill>
                <a:effectLst/>
                <a:latin typeface="+mn-lt"/>
                <a:ea typeface="+mn-ea"/>
                <a:cs typeface="+mn-cs"/>
              </a:rPr>
              <a:t>. It describes the collection of items of the same type. Items in the collection can be accessed using a zero-based index.</a:t>
            </a:r>
          </a:p>
          <a:p>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Make sure everyone pip installs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 requirement is already satisfied</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Numerical Python: </a:t>
            </a:r>
            <a:r>
              <a:rPr lang="en-US" sz="1200" b="0" i="0" kern="1200" dirty="0" err="1">
                <a:solidFill>
                  <a:schemeClr val="tx1"/>
                </a:solidFill>
                <a:effectLst/>
                <a:latin typeface="+mn-lt"/>
                <a:ea typeface="+mn-ea"/>
                <a:cs typeface="+mn-cs"/>
              </a:rPr>
              <a:t>Numpy</a:t>
            </a:r>
            <a:r>
              <a:rPr lang="en-US" sz="1200" b="0" i="0" kern="1200" dirty="0">
                <a:solidFill>
                  <a:schemeClr val="tx1"/>
                </a:solidFill>
                <a:effectLst/>
                <a:latin typeface="+mn-lt"/>
                <a:ea typeface="+mn-ea"/>
                <a:cs typeface="+mn-cs"/>
              </a:rPr>
              <a:t> Library </a:t>
            </a:r>
          </a:p>
          <a:p>
            <a:endParaRPr lang="en-US" dirty="0"/>
          </a:p>
        </p:txBody>
      </p:sp>
      <p:sp>
        <p:nvSpPr>
          <p:cNvPr id="4" name="Slide Number Placeholder 3"/>
          <p:cNvSpPr>
            <a:spLocks noGrp="1"/>
          </p:cNvSpPr>
          <p:nvPr>
            <p:ph type="sldNum" sz="quarter" idx="5"/>
          </p:nvPr>
        </p:nvSpPr>
        <p:spPr/>
        <p:txBody>
          <a:bodyPr/>
          <a:lstStyle/>
          <a:p>
            <a:fld id="{CD70F395-EF87-3B43-8D0C-B8570ED9AA55}" type="slidenum">
              <a:rPr lang="en-US" smtClean="0"/>
              <a:t>9</a:t>
            </a:fld>
            <a:endParaRPr lang="en-US"/>
          </a:p>
        </p:txBody>
      </p:sp>
    </p:spTree>
    <p:extLst>
      <p:ext uri="{BB962C8B-B14F-4D97-AF65-F5344CB8AC3E}">
        <p14:creationId xmlns:p14="http://schemas.microsoft.com/office/powerpoint/2010/main" val="1927397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64E12-1F18-B846-8819-978BD60800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602B77-F06D-D247-9CEB-66A571C31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705E4D-849F-A14E-8003-363C2D97350F}"/>
              </a:ext>
            </a:extLst>
          </p:cNvPr>
          <p:cNvSpPr>
            <a:spLocks noGrp="1"/>
          </p:cNvSpPr>
          <p:nvPr>
            <p:ph type="dt" sz="half" idx="10"/>
          </p:nvPr>
        </p:nvSpPr>
        <p:spPr/>
        <p:txBody>
          <a:bodyPr/>
          <a:lstStyle/>
          <a:p>
            <a:fld id="{D883425B-775F-9240-9711-FA89FB178C83}" type="datetime1">
              <a:rPr lang="en-CA" smtClean="0"/>
              <a:t>2021-05-23</a:t>
            </a:fld>
            <a:endParaRPr lang="en-US"/>
          </a:p>
        </p:txBody>
      </p:sp>
      <p:sp>
        <p:nvSpPr>
          <p:cNvPr id="5" name="Footer Placeholder 4">
            <a:extLst>
              <a:ext uri="{FF2B5EF4-FFF2-40B4-BE49-F238E27FC236}">
                <a16:creationId xmlns:a16="http://schemas.microsoft.com/office/drawing/2014/main" id="{C5C1BEC1-A16C-E042-93CD-1FC014B4B6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4AF3C-0394-754D-A76F-97E93AE5DDB8}"/>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1036422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6FDC-6A10-FA4B-B5D2-CD5B4ECCFD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519714-A2D1-8545-8EC1-83FA30497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D8A349-529C-B848-8839-CEA083C8CD7F}"/>
              </a:ext>
            </a:extLst>
          </p:cNvPr>
          <p:cNvSpPr>
            <a:spLocks noGrp="1"/>
          </p:cNvSpPr>
          <p:nvPr>
            <p:ph type="dt" sz="half" idx="10"/>
          </p:nvPr>
        </p:nvSpPr>
        <p:spPr/>
        <p:txBody>
          <a:bodyPr/>
          <a:lstStyle/>
          <a:p>
            <a:fld id="{9DDFFE58-CFD8-A04D-847C-26DE6C59929C}" type="datetime1">
              <a:rPr lang="en-CA" smtClean="0"/>
              <a:t>2021-05-23</a:t>
            </a:fld>
            <a:endParaRPr lang="en-US"/>
          </a:p>
        </p:txBody>
      </p:sp>
      <p:sp>
        <p:nvSpPr>
          <p:cNvPr id="5" name="Footer Placeholder 4">
            <a:extLst>
              <a:ext uri="{FF2B5EF4-FFF2-40B4-BE49-F238E27FC236}">
                <a16:creationId xmlns:a16="http://schemas.microsoft.com/office/drawing/2014/main" id="{E0AD5E33-C5E5-D24C-925A-D13CD5FF7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31559-3661-214F-BDF3-2C6C2D0D7AF6}"/>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324269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EF7271-3A2E-714E-8815-0B5190CE5B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5EE0FF-714C-2E4C-B697-68E077408F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87B76-53EC-8B4C-B93D-411E629419D2}"/>
              </a:ext>
            </a:extLst>
          </p:cNvPr>
          <p:cNvSpPr>
            <a:spLocks noGrp="1"/>
          </p:cNvSpPr>
          <p:nvPr>
            <p:ph type="dt" sz="half" idx="10"/>
          </p:nvPr>
        </p:nvSpPr>
        <p:spPr/>
        <p:txBody>
          <a:bodyPr/>
          <a:lstStyle/>
          <a:p>
            <a:fld id="{2091032B-FFFF-C947-AD1E-6F79A680301C}" type="datetime1">
              <a:rPr lang="en-CA" smtClean="0"/>
              <a:t>2021-05-23</a:t>
            </a:fld>
            <a:endParaRPr lang="en-US"/>
          </a:p>
        </p:txBody>
      </p:sp>
      <p:sp>
        <p:nvSpPr>
          <p:cNvPr id="5" name="Footer Placeholder 4">
            <a:extLst>
              <a:ext uri="{FF2B5EF4-FFF2-40B4-BE49-F238E27FC236}">
                <a16:creationId xmlns:a16="http://schemas.microsoft.com/office/drawing/2014/main" id="{36880034-740C-3E46-8F29-CA55F7D0C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065AC-E85B-F240-B06A-5FD1AEF7023E}"/>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37506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22DE8-9678-1847-86BC-3A6A6AB9D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30A2E9-FE1A-1F48-B525-2BA2802179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4FEB59-B5BC-844B-B245-5FB98A5378D3}"/>
              </a:ext>
            </a:extLst>
          </p:cNvPr>
          <p:cNvSpPr>
            <a:spLocks noGrp="1"/>
          </p:cNvSpPr>
          <p:nvPr>
            <p:ph type="dt" sz="half" idx="10"/>
          </p:nvPr>
        </p:nvSpPr>
        <p:spPr/>
        <p:txBody>
          <a:bodyPr/>
          <a:lstStyle/>
          <a:p>
            <a:fld id="{546394CD-927B-D042-9FE5-4C36C441623A}" type="datetime1">
              <a:rPr lang="en-CA" smtClean="0"/>
              <a:t>2021-05-23</a:t>
            </a:fld>
            <a:endParaRPr lang="en-US"/>
          </a:p>
        </p:txBody>
      </p:sp>
      <p:sp>
        <p:nvSpPr>
          <p:cNvPr id="5" name="Footer Placeholder 4">
            <a:extLst>
              <a:ext uri="{FF2B5EF4-FFF2-40B4-BE49-F238E27FC236}">
                <a16:creationId xmlns:a16="http://schemas.microsoft.com/office/drawing/2014/main" id="{D5309924-9B35-1E4D-806A-7183DC257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2CB2C2-90BF-CF4E-B935-4F12464BBE0D}"/>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363153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75DB-41C1-5348-9E55-D4B6EF2746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409740-BE92-CE47-8A48-AA16EC31BF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663A890-1F08-3B4C-8675-26938B934883}"/>
              </a:ext>
            </a:extLst>
          </p:cNvPr>
          <p:cNvSpPr>
            <a:spLocks noGrp="1"/>
          </p:cNvSpPr>
          <p:nvPr>
            <p:ph type="dt" sz="half" idx="10"/>
          </p:nvPr>
        </p:nvSpPr>
        <p:spPr/>
        <p:txBody>
          <a:bodyPr/>
          <a:lstStyle/>
          <a:p>
            <a:fld id="{B14F090A-715C-AE4C-B518-BF3C2BEA7A3A}" type="datetime1">
              <a:rPr lang="en-CA" smtClean="0"/>
              <a:t>2021-05-23</a:t>
            </a:fld>
            <a:endParaRPr lang="en-US"/>
          </a:p>
        </p:txBody>
      </p:sp>
      <p:sp>
        <p:nvSpPr>
          <p:cNvPr id="5" name="Footer Placeholder 4">
            <a:extLst>
              <a:ext uri="{FF2B5EF4-FFF2-40B4-BE49-F238E27FC236}">
                <a16:creationId xmlns:a16="http://schemas.microsoft.com/office/drawing/2014/main" id="{278A7840-D546-374E-999C-0A31534C5A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C7655-55BD-C744-8811-E2923CDC6F87}"/>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352485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EDFF1-490A-0946-BD2E-24A4F8C56D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6A2BD9-B318-104B-933B-9557DD057C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18BEB4-F88E-8E4A-B531-B47CCD529D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27731-86ED-5C47-9881-A12D35F16CC1}"/>
              </a:ext>
            </a:extLst>
          </p:cNvPr>
          <p:cNvSpPr>
            <a:spLocks noGrp="1"/>
          </p:cNvSpPr>
          <p:nvPr>
            <p:ph type="dt" sz="half" idx="10"/>
          </p:nvPr>
        </p:nvSpPr>
        <p:spPr/>
        <p:txBody>
          <a:bodyPr/>
          <a:lstStyle/>
          <a:p>
            <a:fld id="{8DD92269-0E34-E44F-B1EE-3816E691CF08}" type="datetime1">
              <a:rPr lang="en-CA" smtClean="0"/>
              <a:t>2021-05-23</a:t>
            </a:fld>
            <a:endParaRPr lang="en-US"/>
          </a:p>
        </p:txBody>
      </p:sp>
      <p:sp>
        <p:nvSpPr>
          <p:cNvPr id="6" name="Footer Placeholder 5">
            <a:extLst>
              <a:ext uri="{FF2B5EF4-FFF2-40B4-BE49-F238E27FC236}">
                <a16:creationId xmlns:a16="http://schemas.microsoft.com/office/drawing/2014/main" id="{65381977-90AA-E340-B031-2EEC3E2A56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1D7D1-FD90-7A45-94AF-BFE12BCC7DDA}"/>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2813872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D88E3-446E-1449-A080-AAC301FB751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EA4A80-75DE-C443-B339-8AE9DEA1D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5B5F59-86FA-844D-9D23-C532AF5199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A1A05B-E74B-0344-B03F-E3E284639D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C6870A-8385-9A42-BC64-C3AC81B575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E9974D-6252-CF48-9894-1B85B1DF0AC7}"/>
              </a:ext>
            </a:extLst>
          </p:cNvPr>
          <p:cNvSpPr>
            <a:spLocks noGrp="1"/>
          </p:cNvSpPr>
          <p:nvPr>
            <p:ph type="dt" sz="half" idx="10"/>
          </p:nvPr>
        </p:nvSpPr>
        <p:spPr/>
        <p:txBody>
          <a:bodyPr/>
          <a:lstStyle/>
          <a:p>
            <a:fld id="{FC99C2FC-61AB-1A4B-A6D2-D60C5DFE82E9}" type="datetime1">
              <a:rPr lang="en-CA" smtClean="0"/>
              <a:t>2021-05-23</a:t>
            </a:fld>
            <a:endParaRPr lang="en-US"/>
          </a:p>
        </p:txBody>
      </p:sp>
      <p:sp>
        <p:nvSpPr>
          <p:cNvPr id="8" name="Footer Placeholder 7">
            <a:extLst>
              <a:ext uri="{FF2B5EF4-FFF2-40B4-BE49-F238E27FC236}">
                <a16:creationId xmlns:a16="http://schemas.microsoft.com/office/drawing/2014/main" id="{148DA200-3968-384A-84AC-39C8652D4C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2CC682-E6CC-5C43-B34A-B8F0DC3EE272}"/>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4206785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CDBFE-5AAD-0F47-9CB7-4330B98323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A89E9F-819A-9D43-B7C0-AC77ABE31112}"/>
              </a:ext>
            </a:extLst>
          </p:cNvPr>
          <p:cNvSpPr>
            <a:spLocks noGrp="1"/>
          </p:cNvSpPr>
          <p:nvPr>
            <p:ph type="dt" sz="half" idx="10"/>
          </p:nvPr>
        </p:nvSpPr>
        <p:spPr/>
        <p:txBody>
          <a:bodyPr/>
          <a:lstStyle/>
          <a:p>
            <a:fld id="{9473EFF1-2AB4-0643-BBB2-66DD0220971A}" type="datetime1">
              <a:rPr lang="en-CA" smtClean="0"/>
              <a:t>2021-05-23</a:t>
            </a:fld>
            <a:endParaRPr lang="en-US"/>
          </a:p>
        </p:txBody>
      </p:sp>
      <p:sp>
        <p:nvSpPr>
          <p:cNvPr id="4" name="Footer Placeholder 3">
            <a:extLst>
              <a:ext uri="{FF2B5EF4-FFF2-40B4-BE49-F238E27FC236}">
                <a16:creationId xmlns:a16="http://schemas.microsoft.com/office/drawing/2014/main" id="{88F38392-3DDE-A646-A2B3-951B74A1A7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949352-D6B4-5943-84FD-F432C23FA5EA}"/>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28956687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9286F7-6CDB-DC42-AD98-0FA4EC513F3A}"/>
              </a:ext>
            </a:extLst>
          </p:cNvPr>
          <p:cNvSpPr>
            <a:spLocks noGrp="1"/>
          </p:cNvSpPr>
          <p:nvPr>
            <p:ph type="dt" sz="half" idx="10"/>
          </p:nvPr>
        </p:nvSpPr>
        <p:spPr/>
        <p:txBody>
          <a:bodyPr/>
          <a:lstStyle/>
          <a:p>
            <a:fld id="{CC8F1E13-0D76-D048-83C6-935DDDB4DBB6}" type="datetime1">
              <a:rPr lang="en-CA" smtClean="0"/>
              <a:t>2021-05-23</a:t>
            </a:fld>
            <a:endParaRPr lang="en-US"/>
          </a:p>
        </p:txBody>
      </p:sp>
      <p:sp>
        <p:nvSpPr>
          <p:cNvPr id="3" name="Footer Placeholder 2">
            <a:extLst>
              <a:ext uri="{FF2B5EF4-FFF2-40B4-BE49-F238E27FC236}">
                <a16:creationId xmlns:a16="http://schemas.microsoft.com/office/drawing/2014/main" id="{033F67CE-1CF0-FC4F-A3FE-8ACAE1BB07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BD747F-3092-5644-8315-BBE438D559A8}"/>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3537827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91D39-206C-EC45-BC1B-43125D450D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2B1206-9D00-EE47-B395-A796D49803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B9067C-3B92-D04E-AC6B-11DF71AF1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85BA12-5480-0A49-8ACE-8C635656ADF6}"/>
              </a:ext>
            </a:extLst>
          </p:cNvPr>
          <p:cNvSpPr>
            <a:spLocks noGrp="1"/>
          </p:cNvSpPr>
          <p:nvPr>
            <p:ph type="dt" sz="half" idx="10"/>
          </p:nvPr>
        </p:nvSpPr>
        <p:spPr/>
        <p:txBody>
          <a:bodyPr/>
          <a:lstStyle/>
          <a:p>
            <a:fld id="{7DB01629-FFFA-4147-8459-F1095059B7EE}" type="datetime1">
              <a:rPr lang="en-CA" smtClean="0"/>
              <a:t>2021-05-23</a:t>
            </a:fld>
            <a:endParaRPr lang="en-US"/>
          </a:p>
        </p:txBody>
      </p:sp>
      <p:sp>
        <p:nvSpPr>
          <p:cNvPr id="6" name="Footer Placeholder 5">
            <a:extLst>
              <a:ext uri="{FF2B5EF4-FFF2-40B4-BE49-F238E27FC236}">
                <a16:creationId xmlns:a16="http://schemas.microsoft.com/office/drawing/2014/main" id="{759FDCE4-0E60-144B-A5AF-EA3E73543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0E33F5-672C-2540-B7E4-FF839C0BE872}"/>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2429475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2E6D-7766-5F43-958A-77032DA548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4F1AA3-DB5F-D540-AD2F-FE10B2F910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A6FE213-9253-5745-9ECF-6E33B43191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AE7B6C-CFE3-9243-96FA-BB5BE6D0C69F}"/>
              </a:ext>
            </a:extLst>
          </p:cNvPr>
          <p:cNvSpPr>
            <a:spLocks noGrp="1"/>
          </p:cNvSpPr>
          <p:nvPr>
            <p:ph type="dt" sz="half" idx="10"/>
          </p:nvPr>
        </p:nvSpPr>
        <p:spPr/>
        <p:txBody>
          <a:bodyPr/>
          <a:lstStyle/>
          <a:p>
            <a:fld id="{DCDC5CAA-77C8-2140-918B-10764A825DDC}" type="datetime1">
              <a:rPr lang="en-CA" smtClean="0"/>
              <a:t>2021-05-23</a:t>
            </a:fld>
            <a:endParaRPr lang="en-US"/>
          </a:p>
        </p:txBody>
      </p:sp>
      <p:sp>
        <p:nvSpPr>
          <p:cNvPr id="6" name="Footer Placeholder 5">
            <a:extLst>
              <a:ext uri="{FF2B5EF4-FFF2-40B4-BE49-F238E27FC236}">
                <a16:creationId xmlns:a16="http://schemas.microsoft.com/office/drawing/2014/main" id="{9AAA2BC2-2EBF-A74B-AFAD-32DC49B32F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AB068-DDF5-4545-9DBF-F02F9D341623}"/>
              </a:ext>
            </a:extLst>
          </p:cNvPr>
          <p:cNvSpPr>
            <a:spLocks noGrp="1"/>
          </p:cNvSpPr>
          <p:nvPr>
            <p:ph type="sldNum" sz="quarter" idx="12"/>
          </p:nvPr>
        </p:nvSpPr>
        <p:spPr/>
        <p:txBody>
          <a:bodyPr/>
          <a:lstStyle/>
          <a:p>
            <a:fld id="{F993E9D7-6BF6-A548-B78F-B13E2A00C48B}" type="slidenum">
              <a:rPr lang="en-US" smtClean="0"/>
              <a:t>‹#›</a:t>
            </a:fld>
            <a:endParaRPr lang="en-US"/>
          </a:p>
        </p:txBody>
      </p:sp>
    </p:spTree>
    <p:extLst>
      <p:ext uri="{BB962C8B-B14F-4D97-AF65-F5344CB8AC3E}">
        <p14:creationId xmlns:p14="http://schemas.microsoft.com/office/powerpoint/2010/main" val="1453618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996E3-FDE6-D045-AF91-45950C9E8B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F437DE-23A5-F446-82A3-AE2D22116E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ACBDC-14C4-C34B-9F31-7951B95D8D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BC2B4-EA06-1448-9829-72F223628C3A}" type="datetime1">
              <a:rPr lang="en-CA" smtClean="0"/>
              <a:t>2021-05-23</a:t>
            </a:fld>
            <a:endParaRPr lang="en-US"/>
          </a:p>
        </p:txBody>
      </p:sp>
      <p:sp>
        <p:nvSpPr>
          <p:cNvPr id="5" name="Footer Placeholder 4">
            <a:extLst>
              <a:ext uri="{FF2B5EF4-FFF2-40B4-BE49-F238E27FC236}">
                <a16:creationId xmlns:a16="http://schemas.microsoft.com/office/drawing/2014/main" id="{D5D41881-BA00-C241-82F7-6DAFDC4EE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E90714-30C9-FF45-A696-026C4FC54D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3E9D7-6BF6-A548-B78F-B13E2A00C48B}" type="slidenum">
              <a:rPr lang="en-US" smtClean="0"/>
              <a:t>‹#›</a:t>
            </a:fld>
            <a:endParaRPr lang="en-US"/>
          </a:p>
        </p:txBody>
      </p:sp>
    </p:spTree>
    <p:extLst>
      <p:ext uri="{BB962C8B-B14F-4D97-AF65-F5344CB8AC3E}">
        <p14:creationId xmlns:p14="http://schemas.microsoft.com/office/powerpoint/2010/main" val="3951761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33.png"/><Relationship Id="rId5" Type="http://schemas.openxmlformats.org/officeDocument/2006/relationships/diagramQuickStyle" Target="../diagrams/quickStyle3.xml"/><Relationship Id="rId10" Type="http://schemas.openxmlformats.org/officeDocument/2006/relationships/image" Target="../media/image32.png"/><Relationship Id="rId4" Type="http://schemas.openxmlformats.org/officeDocument/2006/relationships/diagramLayout" Target="../diagrams/layout3.xml"/><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42.png"/><Relationship Id="rId5" Type="http://schemas.openxmlformats.org/officeDocument/2006/relationships/diagramQuickStyle" Target="../diagrams/quickStyle4.xml"/><Relationship Id="rId10" Type="http://schemas.openxmlformats.org/officeDocument/2006/relationships/image" Target="../media/image41.png"/><Relationship Id="rId4" Type="http://schemas.openxmlformats.org/officeDocument/2006/relationships/diagramLayout" Target="../diagrams/layout4.xml"/><Relationship Id="rId9" Type="http://schemas.openxmlformats.org/officeDocument/2006/relationships/hyperlink" Target="https://commons.m.wikimedia.org/wiki/Matplotlib" TargetMode="External"/><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51.svg"/><Relationship Id="rId3" Type="http://schemas.openxmlformats.org/officeDocument/2006/relationships/image" Target="../media/image47.jpeg"/><Relationship Id="rId7" Type="http://schemas.openxmlformats.org/officeDocument/2006/relationships/image" Target="../media/image49.svg"/><Relationship Id="rId12"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hyperlink" Target="https://commons.m.wikimedia.org/wiki/Matplotlib" TargetMode="External"/><Relationship Id="rId5" Type="http://schemas.openxmlformats.org/officeDocument/2006/relationships/image" Target="../media/image3.png"/><Relationship Id="rId10" Type="http://schemas.openxmlformats.org/officeDocument/2006/relationships/image" Target="../media/image40.png"/><Relationship Id="rId4" Type="http://schemas.openxmlformats.org/officeDocument/2006/relationships/hyperlink" Target="https://www.pexels.com/photo/html-code-965345/" TargetMode="External"/><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23.png"/><Relationship Id="rId5" Type="http://schemas.openxmlformats.org/officeDocument/2006/relationships/diagramQuickStyle" Target="../diagrams/quickStyle2.xml"/><Relationship Id="rId10" Type="http://schemas.openxmlformats.org/officeDocument/2006/relationships/image" Target="../media/image22.png"/><Relationship Id="rId4" Type="http://schemas.openxmlformats.org/officeDocument/2006/relationships/diagramLayout" Target="../diagrams/layout2.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C45E2F3F-A3EC-C34E-8E6B-0024B55EE006}"/>
              </a:ext>
            </a:extLst>
          </p:cNvPr>
          <p:cNvPicPr>
            <a:picLocks noChangeAspect="1"/>
          </p:cNvPicPr>
          <p:nvPr/>
        </p:nvPicPr>
        <p:blipFill>
          <a:blip r:embed="rId3"/>
          <a:stretch>
            <a:fillRect/>
          </a:stretch>
        </p:blipFill>
        <p:spPr>
          <a:xfrm>
            <a:off x="422215" y="2074131"/>
            <a:ext cx="2162629" cy="2162629"/>
          </a:xfrm>
          <a:prstGeom prst="rect">
            <a:avLst/>
          </a:prstGeom>
        </p:spPr>
      </p:pic>
      <p:sp>
        <p:nvSpPr>
          <p:cNvPr id="7" name="Rectangle 6">
            <a:extLst>
              <a:ext uri="{FF2B5EF4-FFF2-40B4-BE49-F238E27FC236}">
                <a16:creationId xmlns:a16="http://schemas.microsoft.com/office/drawing/2014/main" id="{F25157BF-D256-4044-9705-303EF0AD9817}"/>
              </a:ext>
            </a:extLst>
          </p:cNvPr>
          <p:cNvSpPr/>
          <p:nvPr/>
        </p:nvSpPr>
        <p:spPr>
          <a:xfrm>
            <a:off x="6993466" y="0"/>
            <a:ext cx="5554128" cy="6858000"/>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ighlight>
                <a:srgbClr val="FFFF00"/>
              </a:highlight>
              <a:latin typeface="Arial" panose="020B0604020202020204" pitchFamily="34" charset="0"/>
              <a:cs typeface="Arial" panose="020B0604020202020204" pitchFamily="34" charset="0"/>
            </a:endParaRPr>
          </a:p>
        </p:txBody>
      </p:sp>
      <p:pic>
        <p:nvPicPr>
          <p:cNvPr id="6" name="Picture 5" descr="Icon&#10;&#10;Description automatically generated">
            <a:extLst>
              <a:ext uri="{FF2B5EF4-FFF2-40B4-BE49-F238E27FC236}">
                <a16:creationId xmlns:a16="http://schemas.microsoft.com/office/drawing/2014/main" id="{DB489B35-C05E-1341-9B9A-50B8B199FA24}"/>
              </a:ext>
            </a:extLst>
          </p:cNvPr>
          <p:cNvPicPr>
            <a:picLocks noChangeAspect="1"/>
          </p:cNvPicPr>
          <p:nvPr/>
        </p:nvPicPr>
        <p:blipFill>
          <a:blip r:embed="rId5"/>
          <a:stretch>
            <a:fillRect/>
          </a:stretch>
        </p:blipFill>
        <p:spPr>
          <a:xfrm>
            <a:off x="8655240" y="2250700"/>
            <a:ext cx="2365805" cy="2356600"/>
          </a:xfrm>
          <a:prstGeom prst="rect">
            <a:avLst/>
          </a:prstGeom>
        </p:spPr>
      </p:pic>
      <p:cxnSp>
        <p:nvCxnSpPr>
          <p:cNvPr id="9" name="Straight Connector 8">
            <a:extLst>
              <a:ext uri="{FF2B5EF4-FFF2-40B4-BE49-F238E27FC236}">
                <a16:creationId xmlns:a16="http://schemas.microsoft.com/office/drawing/2014/main" id="{5C3A59C7-3416-D144-A8CA-FCE3FE6297A7}"/>
              </a:ext>
            </a:extLst>
          </p:cNvPr>
          <p:cNvCxnSpPr>
            <a:cxnSpLocks/>
          </p:cNvCxnSpPr>
          <p:nvPr/>
        </p:nvCxnSpPr>
        <p:spPr>
          <a:xfrm>
            <a:off x="2721920" y="2269134"/>
            <a:ext cx="0" cy="2099434"/>
          </a:xfrm>
          <a:prstGeom prst="line">
            <a:avLst/>
          </a:prstGeom>
          <a:ln>
            <a:solidFill>
              <a:srgbClr val="C00000"/>
            </a:solidFill>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62CD19AF-4380-A94C-85C3-EF723E50CA57}"/>
              </a:ext>
            </a:extLst>
          </p:cNvPr>
          <p:cNvSpPr txBox="1"/>
          <p:nvPr/>
        </p:nvSpPr>
        <p:spPr>
          <a:xfrm>
            <a:off x="2862202" y="3999236"/>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PYTHON FOR FINANCE </a:t>
            </a:r>
          </a:p>
        </p:txBody>
      </p:sp>
      <p:sp>
        <p:nvSpPr>
          <p:cNvPr id="13" name="TextBox 12">
            <a:extLst>
              <a:ext uri="{FF2B5EF4-FFF2-40B4-BE49-F238E27FC236}">
                <a16:creationId xmlns:a16="http://schemas.microsoft.com/office/drawing/2014/main" id="{4D992938-1933-664D-9FB6-D38D1A15B54F}"/>
              </a:ext>
            </a:extLst>
          </p:cNvPr>
          <p:cNvSpPr txBox="1"/>
          <p:nvPr/>
        </p:nvSpPr>
        <p:spPr>
          <a:xfrm>
            <a:off x="2858996" y="2269134"/>
            <a:ext cx="3592599" cy="1754326"/>
          </a:xfrm>
          <a:prstGeom prst="rect">
            <a:avLst/>
          </a:prstGeom>
          <a:noFill/>
        </p:spPr>
        <p:txBody>
          <a:bodyPr wrap="square" rtlCol="0">
            <a:spAutoFit/>
          </a:bodyPr>
          <a:lstStyle/>
          <a:p>
            <a:r>
              <a:rPr lang="en-US" sz="3600"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McGill </a:t>
            </a:r>
          </a:p>
          <a:p>
            <a:r>
              <a:rPr lang="en-US" sz="3600"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Students’ </a:t>
            </a:r>
          </a:p>
          <a:p>
            <a:r>
              <a:rPr lang="en-US" sz="3600"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Trading Society  </a:t>
            </a:r>
          </a:p>
        </p:txBody>
      </p:sp>
      <p:sp>
        <p:nvSpPr>
          <p:cNvPr id="15" name="TextBox 14">
            <a:extLst>
              <a:ext uri="{FF2B5EF4-FFF2-40B4-BE49-F238E27FC236}">
                <a16:creationId xmlns:a16="http://schemas.microsoft.com/office/drawing/2014/main" id="{97AA0FAB-C653-A643-B169-A6F27270F993}"/>
              </a:ext>
            </a:extLst>
          </p:cNvPr>
          <p:cNvSpPr txBox="1"/>
          <p:nvPr/>
        </p:nvSpPr>
        <p:spPr>
          <a:xfrm>
            <a:off x="490746" y="6226495"/>
            <a:ext cx="3750221" cy="307777"/>
          </a:xfrm>
          <a:prstGeom prst="rect">
            <a:avLst/>
          </a:prstGeom>
          <a:noFill/>
        </p:spPr>
        <p:txBody>
          <a:bodyPr wrap="square" rtlCol="0">
            <a:spAutoFit/>
          </a:bodyPr>
          <a:lstStyle/>
          <a:p>
            <a:r>
              <a:rPr lang="en-US" sz="1400" i="1" dirty="0" err="1">
                <a:latin typeface="Helvetica Neue" panose="02000503000000020004" pitchFamily="2" charset="0"/>
                <a:ea typeface="Helvetica Neue" panose="02000503000000020004" pitchFamily="2" charset="0"/>
                <a:cs typeface="Helvetica Neue" panose="02000503000000020004" pitchFamily="2" charset="0"/>
              </a:rPr>
              <a:t>tradingsociety.wixsite.com</a:t>
            </a:r>
            <a:r>
              <a:rPr lang="en-US" sz="1400" i="1" dirty="0">
                <a:latin typeface="Helvetica Neue" panose="02000503000000020004" pitchFamily="2" charset="0"/>
                <a:ea typeface="Helvetica Neue" panose="02000503000000020004" pitchFamily="2" charset="0"/>
                <a:cs typeface="Helvetica Neue" panose="02000503000000020004" pitchFamily="2" charset="0"/>
              </a:rPr>
              <a:t>/</a:t>
            </a:r>
            <a:r>
              <a:rPr lang="en-US" sz="1400" i="1" dirty="0" err="1">
                <a:latin typeface="Helvetica Neue" panose="02000503000000020004" pitchFamily="2" charset="0"/>
                <a:ea typeface="Helvetica Neue" panose="02000503000000020004" pitchFamily="2" charset="0"/>
                <a:cs typeface="Helvetica Neue" panose="02000503000000020004" pitchFamily="2" charset="0"/>
              </a:rPr>
              <a:t>msts</a:t>
            </a:r>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Rectangle 17">
            <a:extLst>
              <a:ext uri="{FF2B5EF4-FFF2-40B4-BE49-F238E27FC236}">
                <a16:creationId xmlns:a16="http://schemas.microsoft.com/office/drawing/2014/main" id="{2EBFE90D-8A51-E248-8FBD-F8B4F1CFF31B}"/>
              </a:ext>
            </a:extLst>
          </p:cNvPr>
          <p:cNvSpPr/>
          <p:nvPr/>
        </p:nvSpPr>
        <p:spPr>
          <a:xfrm>
            <a:off x="6993466" y="0"/>
            <a:ext cx="45719" cy="6858000"/>
          </a:xfrm>
          <a:prstGeom prst="rect">
            <a:avLst/>
          </a:prstGeom>
          <a:solidFill>
            <a:srgbClr val="9E2200"/>
          </a:solidFill>
          <a:ln>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690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10</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PANDAS LIBRARY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8" name="TextBox 15">
            <a:extLst>
              <a:ext uri="{FF2B5EF4-FFF2-40B4-BE49-F238E27FC236}">
                <a16:creationId xmlns:a16="http://schemas.microsoft.com/office/drawing/2014/main" id="{869A5007-9A65-462D-AD5A-3502BB8F3736}"/>
              </a:ext>
            </a:extLst>
          </p:cNvPr>
          <p:cNvGraphicFramePr/>
          <p:nvPr>
            <p:extLst>
              <p:ext uri="{D42A27DB-BD31-4B8C-83A1-F6EECF244321}">
                <p14:modId xmlns:p14="http://schemas.microsoft.com/office/powerpoint/2010/main" val="2991957533"/>
              </p:ext>
            </p:extLst>
          </p:nvPr>
        </p:nvGraphicFramePr>
        <p:xfrm>
          <a:off x="559313" y="1854426"/>
          <a:ext cx="10955866" cy="1732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 name="Straight Connector 18">
            <a:extLst>
              <a:ext uri="{FF2B5EF4-FFF2-40B4-BE49-F238E27FC236}">
                <a16:creationId xmlns:a16="http://schemas.microsoft.com/office/drawing/2014/main" id="{5F78C68E-4801-DE49-B812-5E7429924C33}"/>
              </a:ext>
            </a:extLst>
          </p:cNvPr>
          <p:cNvCxnSpPr/>
          <p:nvPr/>
        </p:nvCxnSpPr>
        <p:spPr>
          <a:xfrm>
            <a:off x="559312" y="3890929"/>
            <a:ext cx="1095586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2" descr="pandas (software) - Wikipedia">
            <a:extLst>
              <a:ext uri="{FF2B5EF4-FFF2-40B4-BE49-F238E27FC236}">
                <a16:creationId xmlns:a16="http://schemas.microsoft.com/office/drawing/2014/main" id="{A5E66ECD-9119-E144-A7D3-AD505D84401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1599" y="461777"/>
            <a:ext cx="2523580" cy="10199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Graphical user interface, text, application, email&#10;&#10;Description automatically generated">
            <a:extLst>
              <a:ext uri="{FF2B5EF4-FFF2-40B4-BE49-F238E27FC236}">
                <a16:creationId xmlns:a16="http://schemas.microsoft.com/office/drawing/2014/main" id="{F58F1AE0-CE80-3B46-86EB-4D72F8909C6D}"/>
              </a:ext>
            </a:extLst>
          </p:cNvPr>
          <p:cNvPicPr>
            <a:picLocks noChangeAspect="1"/>
          </p:cNvPicPr>
          <p:nvPr/>
        </p:nvPicPr>
        <p:blipFill>
          <a:blip r:embed="rId9"/>
          <a:stretch>
            <a:fillRect/>
          </a:stretch>
        </p:blipFill>
        <p:spPr>
          <a:xfrm>
            <a:off x="451117" y="4137022"/>
            <a:ext cx="6402790" cy="1539912"/>
          </a:xfrm>
          <a:prstGeom prst="rect">
            <a:avLst/>
          </a:prstGeom>
        </p:spPr>
      </p:pic>
      <p:pic>
        <p:nvPicPr>
          <p:cNvPr id="16" name="Picture 15" descr="Text&#10;&#10;Description automatically generated">
            <a:extLst>
              <a:ext uri="{FF2B5EF4-FFF2-40B4-BE49-F238E27FC236}">
                <a16:creationId xmlns:a16="http://schemas.microsoft.com/office/drawing/2014/main" id="{F57334E9-8966-6244-8CBA-018B7F4A9309}"/>
              </a:ext>
            </a:extLst>
          </p:cNvPr>
          <p:cNvPicPr>
            <a:picLocks noChangeAspect="1"/>
          </p:cNvPicPr>
          <p:nvPr/>
        </p:nvPicPr>
        <p:blipFill>
          <a:blip r:embed="rId10"/>
          <a:stretch>
            <a:fillRect/>
          </a:stretch>
        </p:blipFill>
        <p:spPr>
          <a:xfrm>
            <a:off x="7140367" y="4243590"/>
            <a:ext cx="3025989" cy="1221500"/>
          </a:xfrm>
          <a:prstGeom prst="rect">
            <a:avLst/>
          </a:prstGeom>
        </p:spPr>
      </p:pic>
      <p:pic>
        <p:nvPicPr>
          <p:cNvPr id="20" name="Picture 19" descr="A picture containing text, clock&#10;&#10;Description automatically generated">
            <a:extLst>
              <a:ext uri="{FF2B5EF4-FFF2-40B4-BE49-F238E27FC236}">
                <a16:creationId xmlns:a16="http://schemas.microsoft.com/office/drawing/2014/main" id="{4D22D32F-3E1E-F94B-A49F-9FFE30991CAF}"/>
              </a:ext>
            </a:extLst>
          </p:cNvPr>
          <p:cNvPicPr>
            <a:picLocks noChangeAspect="1"/>
          </p:cNvPicPr>
          <p:nvPr/>
        </p:nvPicPr>
        <p:blipFill>
          <a:blip r:embed="rId11"/>
          <a:stretch>
            <a:fillRect/>
          </a:stretch>
        </p:blipFill>
        <p:spPr>
          <a:xfrm>
            <a:off x="10752667" y="4240782"/>
            <a:ext cx="988216" cy="1585742"/>
          </a:xfrm>
          <a:prstGeom prst="rect">
            <a:avLst/>
          </a:prstGeom>
        </p:spPr>
      </p:pic>
    </p:spTree>
    <p:extLst>
      <p:ext uri="{BB962C8B-B14F-4D97-AF65-F5344CB8AC3E}">
        <p14:creationId xmlns:p14="http://schemas.microsoft.com/office/powerpoint/2010/main" val="84882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11</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MATPLOTLIB LIBRARY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8" name="TextBox 15">
            <a:extLst>
              <a:ext uri="{FF2B5EF4-FFF2-40B4-BE49-F238E27FC236}">
                <a16:creationId xmlns:a16="http://schemas.microsoft.com/office/drawing/2014/main" id="{869A5007-9A65-462D-AD5A-3502BB8F3736}"/>
              </a:ext>
            </a:extLst>
          </p:cNvPr>
          <p:cNvGraphicFramePr/>
          <p:nvPr>
            <p:extLst>
              <p:ext uri="{D42A27DB-BD31-4B8C-83A1-F6EECF244321}">
                <p14:modId xmlns:p14="http://schemas.microsoft.com/office/powerpoint/2010/main" val="1016697271"/>
              </p:ext>
            </p:extLst>
          </p:nvPr>
        </p:nvGraphicFramePr>
        <p:xfrm>
          <a:off x="559313" y="1854426"/>
          <a:ext cx="10955866" cy="1732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9" name="Straight Connector 18">
            <a:extLst>
              <a:ext uri="{FF2B5EF4-FFF2-40B4-BE49-F238E27FC236}">
                <a16:creationId xmlns:a16="http://schemas.microsoft.com/office/drawing/2014/main" id="{5F78C68E-4801-DE49-B812-5E7429924C33}"/>
              </a:ext>
            </a:extLst>
          </p:cNvPr>
          <p:cNvCxnSpPr/>
          <p:nvPr/>
        </p:nvCxnSpPr>
        <p:spPr>
          <a:xfrm>
            <a:off x="559312" y="3890929"/>
            <a:ext cx="1095586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7" name="Picture 16" descr="Chart, radar chart&#10;&#10;Description automatically generated">
            <a:extLst>
              <a:ext uri="{FF2B5EF4-FFF2-40B4-BE49-F238E27FC236}">
                <a16:creationId xmlns:a16="http://schemas.microsoft.com/office/drawing/2014/main" id="{32503E99-CF97-E94B-B774-143A91ED9BB5}"/>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555296" y="388580"/>
            <a:ext cx="959883" cy="959883"/>
          </a:xfrm>
          <a:prstGeom prst="rect">
            <a:avLst/>
          </a:prstGeom>
        </p:spPr>
      </p:pic>
      <p:pic>
        <p:nvPicPr>
          <p:cNvPr id="21" name="Picture 20" descr="Text&#10;&#10;Description automatically generated with medium confidence">
            <a:extLst>
              <a:ext uri="{FF2B5EF4-FFF2-40B4-BE49-F238E27FC236}">
                <a16:creationId xmlns:a16="http://schemas.microsoft.com/office/drawing/2014/main" id="{7F95E5DE-D244-E044-9257-7A36B1AA58AD}"/>
              </a:ext>
            </a:extLst>
          </p:cNvPr>
          <p:cNvPicPr>
            <a:picLocks noChangeAspect="1"/>
          </p:cNvPicPr>
          <p:nvPr/>
        </p:nvPicPr>
        <p:blipFill>
          <a:blip r:embed="rId10"/>
          <a:stretch>
            <a:fillRect/>
          </a:stretch>
        </p:blipFill>
        <p:spPr>
          <a:xfrm>
            <a:off x="7934125" y="5265778"/>
            <a:ext cx="3581055" cy="571569"/>
          </a:xfrm>
          <a:prstGeom prst="rect">
            <a:avLst/>
          </a:prstGeom>
        </p:spPr>
      </p:pic>
      <p:pic>
        <p:nvPicPr>
          <p:cNvPr id="22" name="Picture 21" descr="Chart, line chart&#10;&#10;Description automatically generated">
            <a:extLst>
              <a:ext uri="{FF2B5EF4-FFF2-40B4-BE49-F238E27FC236}">
                <a16:creationId xmlns:a16="http://schemas.microsoft.com/office/drawing/2014/main" id="{A5F995F6-57DC-F84F-B9BC-59EB619A3F7D}"/>
              </a:ext>
            </a:extLst>
          </p:cNvPr>
          <p:cNvPicPr>
            <a:picLocks noChangeAspect="1"/>
          </p:cNvPicPr>
          <p:nvPr/>
        </p:nvPicPr>
        <p:blipFill>
          <a:blip r:embed="rId11"/>
          <a:stretch>
            <a:fillRect/>
          </a:stretch>
        </p:blipFill>
        <p:spPr>
          <a:xfrm>
            <a:off x="559313" y="4365680"/>
            <a:ext cx="2079810" cy="1585651"/>
          </a:xfrm>
          <a:prstGeom prst="rect">
            <a:avLst/>
          </a:prstGeom>
        </p:spPr>
      </p:pic>
      <p:pic>
        <p:nvPicPr>
          <p:cNvPr id="23" name="Picture 22" descr="Chart, scatter chart&#10;&#10;Description automatically generated">
            <a:extLst>
              <a:ext uri="{FF2B5EF4-FFF2-40B4-BE49-F238E27FC236}">
                <a16:creationId xmlns:a16="http://schemas.microsoft.com/office/drawing/2014/main" id="{D5432C19-82C9-794F-95A5-6349E060D7F8}"/>
              </a:ext>
            </a:extLst>
          </p:cNvPr>
          <p:cNvPicPr>
            <a:picLocks noChangeAspect="1"/>
          </p:cNvPicPr>
          <p:nvPr/>
        </p:nvPicPr>
        <p:blipFill>
          <a:blip r:embed="rId12"/>
          <a:stretch>
            <a:fillRect/>
          </a:stretch>
        </p:blipFill>
        <p:spPr>
          <a:xfrm>
            <a:off x="2806025" y="4396461"/>
            <a:ext cx="2137757" cy="1546009"/>
          </a:xfrm>
          <a:prstGeom prst="rect">
            <a:avLst/>
          </a:prstGeom>
        </p:spPr>
      </p:pic>
      <p:pic>
        <p:nvPicPr>
          <p:cNvPr id="24" name="Picture 2" descr="Matplotlib vector on contour example w400 — User Portal">
            <a:extLst>
              <a:ext uri="{FF2B5EF4-FFF2-40B4-BE49-F238E27FC236}">
                <a16:creationId xmlns:a16="http://schemas.microsoft.com/office/drawing/2014/main" id="{530ED8F6-CC39-2145-BBA3-C8DE2D99D7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10684" y="4316034"/>
            <a:ext cx="2701822" cy="16818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1E16C2F3-EDAA-3F4F-B462-980BA16D00FB}"/>
              </a:ext>
            </a:extLst>
          </p:cNvPr>
          <p:cNvPicPr>
            <a:picLocks noChangeAspect="1"/>
          </p:cNvPicPr>
          <p:nvPr/>
        </p:nvPicPr>
        <p:blipFill>
          <a:blip r:embed="rId14"/>
          <a:stretch>
            <a:fillRect/>
          </a:stretch>
        </p:blipFill>
        <p:spPr>
          <a:xfrm>
            <a:off x="7934124" y="4730520"/>
            <a:ext cx="3581055" cy="277714"/>
          </a:xfrm>
          <a:prstGeom prst="rect">
            <a:avLst/>
          </a:prstGeom>
        </p:spPr>
      </p:pic>
    </p:spTree>
    <p:extLst>
      <p:ext uri="{BB962C8B-B14F-4D97-AF65-F5344CB8AC3E}">
        <p14:creationId xmlns:p14="http://schemas.microsoft.com/office/powerpoint/2010/main" val="3645551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12</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JUPYTER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pic>
        <p:nvPicPr>
          <p:cNvPr id="16" name="Picture 2" descr="Project Jupyter - Wikipedia">
            <a:extLst>
              <a:ext uri="{FF2B5EF4-FFF2-40B4-BE49-F238E27FC236}">
                <a16:creationId xmlns:a16="http://schemas.microsoft.com/office/drawing/2014/main" id="{16FB8A89-CE9A-E542-862A-F07891AC55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1548" y="388580"/>
            <a:ext cx="851139" cy="98656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B0D7F15F-7BB7-0346-8B0A-EE727953454C}"/>
              </a:ext>
            </a:extLst>
          </p:cNvPr>
          <p:cNvSpPr txBox="1"/>
          <p:nvPr/>
        </p:nvSpPr>
        <p:spPr>
          <a:xfrm>
            <a:off x="559311" y="2104976"/>
            <a:ext cx="10955867" cy="1477328"/>
          </a:xfrm>
          <a:prstGeom prst="rect">
            <a:avLst/>
          </a:prstGeom>
          <a:noFill/>
        </p:spPr>
        <p:txBody>
          <a:bodyPr wrap="square" rtlCol="0">
            <a:spAutoFit/>
          </a:bodyPr>
          <a:lstStyle/>
          <a:p>
            <a:pPr marL="285750" indent="-285750">
              <a:buClr>
                <a:srgbClr val="9E2200"/>
              </a:buClr>
              <a:buFont typeface="Wingdings" pitchFamily="2" charset="2"/>
              <a:buChar char="§"/>
            </a:pPr>
            <a:r>
              <a:rPr lang="en-US"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dirty="0">
                <a:latin typeface="Helvetica Neue" panose="02000503000000020004" pitchFamily="2" charset="0"/>
                <a:ea typeface="Helvetica Neue" panose="02000503000000020004" pitchFamily="2" charset="0"/>
                <a:cs typeface="Helvetica Neue" panose="02000503000000020004" pitchFamily="2" charset="0"/>
              </a:rPr>
              <a:t> is an environment known as a web-based UI (user interface) for python </a:t>
            </a:r>
          </a:p>
          <a:p>
            <a:pPr marL="285750" indent="-285750">
              <a:buClr>
                <a:srgbClr val="9E2200"/>
              </a:buClr>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dirty="0">
                <a:latin typeface="Helvetica Neue" panose="02000503000000020004" pitchFamily="2" charset="0"/>
                <a:ea typeface="Helvetica Neue" panose="02000503000000020004" pitchFamily="2" charset="0"/>
                <a:cs typeface="Helvetica Neue" panose="02000503000000020004" pitchFamily="2" charset="0"/>
              </a:rPr>
              <a:t> enables one to work with code and present documents using markdown code simultaneously</a:t>
            </a:r>
          </a:p>
          <a:p>
            <a:pPr marL="285750" indent="-285750">
              <a:buClr>
                <a:srgbClr val="9E2200"/>
              </a:buClr>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The environment is extremely flexible and allows for visualization of code </a:t>
            </a:r>
          </a:p>
        </p:txBody>
      </p:sp>
      <p:sp>
        <p:nvSpPr>
          <p:cNvPr id="28" name="TextBox 27">
            <a:extLst>
              <a:ext uri="{FF2B5EF4-FFF2-40B4-BE49-F238E27FC236}">
                <a16:creationId xmlns:a16="http://schemas.microsoft.com/office/drawing/2014/main" id="{D31335CB-58F0-DA46-BE3D-A01D2FE91CC6}"/>
              </a:ext>
            </a:extLst>
          </p:cNvPr>
          <p:cNvSpPr txBox="1"/>
          <p:nvPr/>
        </p:nvSpPr>
        <p:spPr>
          <a:xfrm>
            <a:off x="559312" y="3774769"/>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What is it used for? </a:t>
            </a:r>
          </a:p>
        </p:txBody>
      </p:sp>
      <p:sp>
        <p:nvSpPr>
          <p:cNvPr id="29" name="TextBox 28">
            <a:extLst>
              <a:ext uri="{FF2B5EF4-FFF2-40B4-BE49-F238E27FC236}">
                <a16:creationId xmlns:a16="http://schemas.microsoft.com/office/drawing/2014/main" id="{DF7A4CF9-C498-C949-90B5-A4CACC56A1DB}"/>
              </a:ext>
            </a:extLst>
          </p:cNvPr>
          <p:cNvSpPr txBox="1"/>
          <p:nvPr/>
        </p:nvSpPr>
        <p:spPr>
          <a:xfrm>
            <a:off x="559312" y="4221387"/>
            <a:ext cx="10955866" cy="1477328"/>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Writing Python Code  and visualizing outputs, dynamic adjusting</a:t>
            </a:r>
          </a:p>
          <a:p>
            <a:pPr>
              <a:buClr>
                <a:srgbClr val="9E2200"/>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Kernel backed documents to enable code in Python, R, Markdown and more into your notebook</a:t>
            </a:r>
          </a:p>
          <a:p>
            <a:pPr marL="285750" indent="-285750">
              <a:buClr>
                <a:srgbClr val="9E2200"/>
              </a:buClr>
              <a:buFont typeface="Wingdings" pitchFamily="2" charset="2"/>
              <a:buChar cha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Work with Markdown to clean up code and present your research</a:t>
            </a:r>
          </a:p>
        </p:txBody>
      </p:sp>
      <p:sp>
        <p:nvSpPr>
          <p:cNvPr id="14" name="TextBox 13">
            <a:extLst>
              <a:ext uri="{FF2B5EF4-FFF2-40B4-BE49-F238E27FC236}">
                <a16:creationId xmlns:a16="http://schemas.microsoft.com/office/drawing/2014/main" id="{DBA3542B-0FC8-6041-9DD7-B9501AF3EDF1}"/>
              </a:ext>
            </a:extLst>
          </p:cNvPr>
          <p:cNvSpPr txBox="1"/>
          <p:nvPr/>
        </p:nvSpPr>
        <p:spPr>
          <a:xfrm>
            <a:off x="559312" y="1713283"/>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What is </a:t>
            </a:r>
            <a:r>
              <a:rPr lang="en-US" b="1" dirty="0" err="1">
                <a:latin typeface="Helvetica Neue" panose="02000503000000020004" pitchFamily="2" charset="0"/>
                <a:ea typeface="Helvetica Neue" panose="02000503000000020004" pitchFamily="2" charset="0"/>
                <a:cs typeface="Helvetica Neue" panose="02000503000000020004" pitchFamily="2" charset="0"/>
              </a:rPr>
              <a:t>Jupyter</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p:txBody>
      </p:sp>
    </p:spTree>
    <p:extLst>
      <p:ext uri="{BB962C8B-B14F-4D97-AF65-F5344CB8AC3E}">
        <p14:creationId xmlns:p14="http://schemas.microsoft.com/office/powerpoint/2010/main" val="3694438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13</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HOW CODING WORKS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pic>
        <p:nvPicPr>
          <p:cNvPr id="15" name="Content Placeholder 18" descr="Text&#10;&#10;Description automatically generated">
            <a:extLst>
              <a:ext uri="{FF2B5EF4-FFF2-40B4-BE49-F238E27FC236}">
                <a16:creationId xmlns:a16="http://schemas.microsoft.com/office/drawing/2014/main" id="{4EE74033-87B3-5244-BF85-CC06A66C9B07}"/>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4428192" y="3499528"/>
            <a:ext cx="3335614" cy="2177415"/>
          </a:xfrm>
        </p:spPr>
      </p:pic>
      <p:cxnSp>
        <p:nvCxnSpPr>
          <p:cNvPr id="17" name="Straight Arrow Connector 16">
            <a:extLst>
              <a:ext uri="{FF2B5EF4-FFF2-40B4-BE49-F238E27FC236}">
                <a16:creationId xmlns:a16="http://schemas.microsoft.com/office/drawing/2014/main" id="{4A51E8D6-C2B7-944B-A30C-6C3982983936}"/>
              </a:ext>
            </a:extLst>
          </p:cNvPr>
          <p:cNvCxnSpPr>
            <a:cxnSpLocks/>
          </p:cNvCxnSpPr>
          <p:nvPr/>
        </p:nvCxnSpPr>
        <p:spPr>
          <a:xfrm>
            <a:off x="8115300" y="4604431"/>
            <a:ext cx="15692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DC14807D-CD83-F54B-9A37-B7812FB4F93A}"/>
              </a:ext>
            </a:extLst>
          </p:cNvPr>
          <p:cNvCxnSpPr>
            <a:cxnSpLocks/>
          </p:cNvCxnSpPr>
          <p:nvPr/>
        </p:nvCxnSpPr>
        <p:spPr>
          <a:xfrm>
            <a:off x="6088045" y="2995578"/>
            <a:ext cx="0" cy="37615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descr="Icon&#10;&#10;Description automatically generated">
            <a:extLst>
              <a:ext uri="{FF2B5EF4-FFF2-40B4-BE49-F238E27FC236}">
                <a16:creationId xmlns:a16="http://schemas.microsoft.com/office/drawing/2014/main" id="{3F8FF742-90B5-C741-BA47-D4A4C06696D3}"/>
              </a:ext>
            </a:extLst>
          </p:cNvPr>
          <p:cNvPicPr>
            <a:picLocks noChangeAspect="1"/>
          </p:cNvPicPr>
          <p:nvPr/>
        </p:nvPicPr>
        <p:blipFill>
          <a:blip r:embed="rId5"/>
          <a:stretch>
            <a:fillRect/>
          </a:stretch>
        </p:blipFill>
        <p:spPr>
          <a:xfrm>
            <a:off x="5679801" y="1941446"/>
            <a:ext cx="832395" cy="829156"/>
          </a:xfrm>
          <a:prstGeom prst="rect">
            <a:avLst/>
          </a:prstGeom>
        </p:spPr>
      </p:pic>
      <p:pic>
        <p:nvPicPr>
          <p:cNvPr id="10" name="Graphic 9" descr="Books on shelf with solid fill">
            <a:extLst>
              <a:ext uri="{FF2B5EF4-FFF2-40B4-BE49-F238E27FC236}">
                <a16:creationId xmlns:a16="http://schemas.microsoft.com/office/drawing/2014/main" id="{E67BCE65-0435-6943-9FE3-BAAABCCF65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313" y="2120407"/>
            <a:ext cx="1169938" cy="1169938"/>
          </a:xfrm>
          <a:prstGeom prst="rect">
            <a:avLst/>
          </a:prstGeom>
        </p:spPr>
      </p:pic>
      <p:pic>
        <p:nvPicPr>
          <p:cNvPr id="20" name="Picture 2" descr="The Ultimate Guide to the NumPy Package for Scientific Computing in Python">
            <a:extLst>
              <a:ext uri="{FF2B5EF4-FFF2-40B4-BE49-F238E27FC236}">
                <a16:creationId xmlns:a16="http://schemas.microsoft.com/office/drawing/2014/main" id="{6A34F775-E73A-6A46-8BB4-68F0B8BE8C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13902" y="2547502"/>
            <a:ext cx="795297" cy="314805"/>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descr="Books on shelf with solid fill">
            <a:extLst>
              <a:ext uri="{FF2B5EF4-FFF2-40B4-BE49-F238E27FC236}">
                <a16:creationId xmlns:a16="http://schemas.microsoft.com/office/drawing/2014/main" id="{AF1CE099-FCCF-4C43-BD5A-DF6CFAD22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313" y="3431737"/>
            <a:ext cx="1169938" cy="1169938"/>
          </a:xfrm>
          <a:prstGeom prst="rect">
            <a:avLst/>
          </a:prstGeom>
        </p:spPr>
      </p:pic>
      <p:pic>
        <p:nvPicPr>
          <p:cNvPr id="22" name="Picture 2" descr="pandas (software) - Wikipedia">
            <a:extLst>
              <a:ext uri="{FF2B5EF4-FFF2-40B4-BE49-F238E27FC236}">
                <a16:creationId xmlns:a16="http://schemas.microsoft.com/office/drawing/2014/main" id="{F5593E91-84F5-D744-921C-074E35CB57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6699" y="3844995"/>
            <a:ext cx="849704" cy="343422"/>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Books on shelf with solid fill">
            <a:extLst>
              <a:ext uri="{FF2B5EF4-FFF2-40B4-BE49-F238E27FC236}">
                <a16:creationId xmlns:a16="http://schemas.microsoft.com/office/drawing/2014/main" id="{2DF58D06-DD99-2C4E-9345-03D035D9C6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9313" y="4816014"/>
            <a:ext cx="1169938" cy="1169938"/>
          </a:xfrm>
          <a:prstGeom prst="rect">
            <a:avLst/>
          </a:prstGeom>
        </p:spPr>
      </p:pic>
      <p:pic>
        <p:nvPicPr>
          <p:cNvPr id="24" name="Picture 23" descr="Chart, radar chart&#10;&#10;Description automatically generated">
            <a:extLst>
              <a:ext uri="{FF2B5EF4-FFF2-40B4-BE49-F238E27FC236}">
                <a16:creationId xmlns:a16="http://schemas.microsoft.com/office/drawing/2014/main" id="{90A5E4A7-2681-6C44-A971-39530F5EA58F}"/>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1786699" y="5164907"/>
            <a:ext cx="472151" cy="472151"/>
          </a:xfrm>
          <a:prstGeom prst="rect">
            <a:avLst/>
          </a:prstGeom>
        </p:spPr>
      </p:pic>
      <p:cxnSp>
        <p:nvCxnSpPr>
          <p:cNvPr id="25" name="Straight Arrow Connector 24">
            <a:extLst>
              <a:ext uri="{FF2B5EF4-FFF2-40B4-BE49-F238E27FC236}">
                <a16:creationId xmlns:a16="http://schemas.microsoft.com/office/drawing/2014/main" id="{A33F0769-1562-EF48-ABD8-18C7D98BDABC}"/>
              </a:ext>
            </a:extLst>
          </p:cNvPr>
          <p:cNvCxnSpPr>
            <a:cxnSpLocks/>
          </p:cNvCxnSpPr>
          <p:nvPr/>
        </p:nvCxnSpPr>
        <p:spPr>
          <a:xfrm>
            <a:off x="2849637" y="3995581"/>
            <a:ext cx="117408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38769271-654E-F449-81CF-564AE9B989E6}"/>
              </a:ext>
            </a:extLst>
          </p:cNvPr>
          <p:cNvCxnSpPr>
            <a:cxnSpLocks/>
          </p:cNvCxnSpPr>
          <p:nvPr/>
        </p:nvCxnSpPr>
        <p:spPr>
          <a:xfrm>
            <a:off x="2454489" y="5398558"/>
            <a:ext cx="156923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4" name="Graphic 33" descr="Questions with solid fill">
            <a:extLst>
              <a:ext uri="{FF2B5EF4-FFF2-40B4-BE49-F238E27FC236}">
                <a16:creationId xmlns:a16="http://schemas.microsoft.com/office/drawing/2014/main" id="{B97A2460-E102-AF4B-BF0E-465E6811B9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37511" y="3576468"/>
            <a:ext cx="2023534" cy="2023534"/>
          </a:xfrm>
          <a:prstGeom prst="rect">
            <a:avLst/>
          </a:prstGeom>
        </p:spPr>
      </p:pic>
      <p:sp>
        <p:nvSpPr>
          <p:cNvPr id="36" name="TextBox 35">
            <a:extLst>
              <a:ext uri="{FF2B5EF4-FFF2-40B4-BE49-F238E27FC236}">
                <a16:creationId xmlns:a16="http://schemas.microsoft.com/office/drawing/2014/main" id="{36B7B8ED-15F5-3D42-8DAB-1F89DA109B59}"/>
              </a:ext>
            </a:extLst>
          </p:cNvPr>
          <p:cNvSpPr txBox="1"/>
          <p:nvPr/>
        </p:nvSpPr>
        <p:spPr>
          <a:xfrm>
            <a:off x="9582798" y="2104739"/>
            <a:ext cx="1950979" cy="120032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APIs - </a:t>
            </a:r>
            <a:r>
              <a:rPr lang="en-US" dirty="0">
                <a:latin typeface="Helvetica Neue" panose="02000503000000020004" pitchFamily="2" charset="0"/>
                <a:ea typeface="Helvetica Neue" panose="02000503000000020004" pitchFamily="2" charset="0"/>
                <a:cs typeface="Helvetica Neue" panose="02000503000000020004" pitchFamily="2" charset="0"/>
              </a:rPr>
              <a:t>Application Programming Interface  </a:t>
            </a:r>
          </a:p>
        </p:txBody>
      </p:sp>
      <p:cxnSp>
        <p:nvCxnSpPr>
          <p:cNvPr id="47" name="Elbow Connector 46">
            <a:extLst>
              <a:ext uri="{FF2B5EF4-FFF2-40B4-BE49-F238E27FC236}">
                <a16:creationId xmlns:a16="http://schemas.microsoft.com/office/drawing/2014/main" id="{55B26AFD-DFEC-284F-9DB3-8A5830FCB2A5}"/>
              </a:ext>
            </a:extLst>
          </p:cNvPr>
          <p:cNvCxnSpPr>
            <a:cxnSpLocks/>
          </p:cNvCxnSpPr>
          <p:nvPr/>
        </p:nvCxnSpPr>
        <p:spPr>
          <a:xfrm>
            <a:off x="2989322" y="2566979"/>
            <a:ext cx="2081739" cy="565835"/>
          </a:xfrm>
          <a:prstGeom prst="bentConnector3">
            <a:avLst>
              <a:gd name="adj1" fmla="val 99619"/>
            </a:avLst>
          </a:prstGeom>
          <a:ln>
            <a:tailEnd type="triangle"/>
          </a:ln>
        </p:spPr>
        <p:style>
          <a:lnRef idx="3">
            <a:schemeClr val="dk1"/>
          </a:lnRef>
          <a:fillRef idx="0">
            <a:schemeClr val="dk1"/>
          </a:fillRef>
          <a:effectRef idx="2">
            <a:schemeClr val="dk1"/>
          </a:effectRef>
          <a:fontRef idx="minor">
            <a:schemeClr val="tx1"/>
          </a:fontRef>
        </p:style>
      </p:cxnSp>
      <p:cxnSp>
        <p:nvCxnSpPr>
          <p:cNvPr id="52" name="Elbow Connector 51">
            <a:extLst>
              <a:ext uri="{FF2B5EF4-FFF2-40B4-BE49-F238E27FC236}">
                <a16:creationId xmlns:a16="http://schemas.microsoft.com/office/drawing/2014/main" id="{C36AC658-9957-724D-8BFD-1DE4B8358608}"/>
              </a:ext>
            </a:extLst>
          </p:cNvPr>
          <p:cNvCxnSpPr/>
          <p:nvPr/>
        </p:nvCxnSpPr>
        <p:spPr>
          <a:xfrm rot="10800000" flipV="1">
            <a:off x="6976534" y="2704902"/>
            <a:ext cx="2277533" cy="478753"/>
          </a:xfrm>
          <a:prstGeom prst="bentConnector3">
            <a:avLst>
              <a:gd name="adj1" fmla="val 99814"/>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21824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CD19AF-4380-A94C-85C3-EF723E50CA57}"/>
              </a:ext>
            </a:extLst>
          </p:cNvPr>
          <p:cNvSpPr txBox="1"/>
          <p:nvPr/>
        </p:nvSpPr>
        <p:spPr>
          <a:xfrm>
            <a:off x="953191" y="3244333"/>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LET’S GO TO JUPYTER </a:t>
            </a:r>
          </a:p>
        </p:txBody>
      </p:sp>
      <p:sp>
        <p:nvSpPr>
          <p:cNvPr id="14" name="Rectangle 13">
            <a:extLst>
              <a:ext uri="{FF2B5EF4-FFF2-40B4-BE49-F238E27FC236}">
                <a16:creationId xmlns:a16="http://schemas.microsoft.com/office/drawing/2014/main" id="{9316F1C4-53FE-474B-B468-C7DDBB29049A}"/>
              </a:ext>
            </a:extLst>
          </p:cNvPr>
          <p:cNvSpPr/>
          <p:nvPr/>
        </p:nvSpPr>
        <p:spPr>
          <a:xfrm>
            <a:off x="6993467" y="-1"/>
            <a:ext cx="5377404" cy="6858001"/>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ighlight>
                <a:srgbClr val="FFFF00"/>
              </a:highlight>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EBFE90D-8A51-E248-8FBD-F8B4F1CFF31B}"/>
              </a:ext>
            </a:extLst>
          </p:cNvPr>
          <p:cNvSpPr/>
          <p:nvPr/>
        </p:nvSpPr>
        <p:spPr>
          <a:xfrm>
            <a:off x="6993466" y="0"/>
            <a:ext cx="45719" cy="6858000"/>
          </a:xfrm>
          <a:prstGeom prst="rect">
            <a:avLst/>
          </a:prstGeom>
          <a:solidFill>
            <a:srgbClr val="9E2200"/>
          </a:solidFill>
          <a:ln>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Jupiter transparent PNG - StickPNG">
            <a:extLst>
              <a:ext uri="{FF2B5EF4-FFF2-40B4-BE49-F238E27FC236}">
                <a16:creationId xmlns:a16="http://schemas.microsoft.com/office/drawing/2014/main" id="{7286B83B-E086-9C43-A197-D7DA39D31D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3646" y="1982090"/>
            <a:ext cx="3261600" cy="3261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FE9A43-C07A-8640-8CF2-BCD081DF6816}"/>
              </a:ext>
            </a:extLst>
          </p:cNvPr>
          <p:cNvSpPr txBox="1"/>
          <p:nvPr/>
        </p:nvSpPr>
        <p:spPr>
          <a:xfrm>
            <a:off x="953189" y="3612890"/>
            <a:ext cx="2832747"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CODING FOR FINANCE  </a:t>
            </a:r>
          </a:p>
        </p:txBody>
      </p:sp>
      <p:pic>
        <p:nvPicPr>
          <p:cNvPr id="4" name="Graphic 3" descr="Rocket with solid fill">
            <a:extLst>
              <a:ext uri="{FF2B5EF4-FFF2-40B4-BE49-F238E27FC236}">
                <a16:creationId xmlns:a16="http://schemas.microsoft.com/office/drawing/2014/main" id="{9C503859-EAE6-9547-BD93-728DE66076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38507" y="2835509"/>
            <a:ext cx="1730498" cy="1730498"/>
          </a:xfrm>
          <a:prstGeom prst="rect">
            <a:avLst/>
          </a:prstGeom>
        </p:spPr>
      </p:pic>
    </p:spTree>
    <p:extLst>
      <p:ext uri="{BB962C8B-B14F-4D97-AF65-F5344CB8AC3E}">
        <p14:creationId xmlns:p14="http://schemas.microsoft.com/office/powerpoint/2010/main" val="334937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15</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PROGRAMMING APPLICATION IN FINANCE</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034911"/>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CODING IN FINANCE  </a:t>
            </a:r>
          </a:p>
        </p:txBody>
      </p:sp>
      <p:sp>
        <p:nvSpPr>
          <p:cNvPr id="31" name="Rectangle 30">
            <a:extLst>
              <a:ext uri="{FF2B5EF4-FFF2-40B4-BE49-F238E27FC236}">
                <a16:creationId xmlns:a16="http://schemas.microsoft.com/office/drawing/2014/main" id="{24F34245-9248-9A4F-95DF-07D87E7FC275}"/>
              </a:ext>
            </a:extLst>
          </p:cNvPr>
          <p:cNvSpPr/>
          <p:nvPr/>
        </p:nvSpPr>
        <p:spPr>
          <a:xfrm>
            <a:off x="620432" y="1588421"/>
            <a:ext cx="3465095" cy="646331"/>
          </a:xfrm>
          <a:prstGeom prst="rect">
            <a:avLst/>
          </a:prstGeom>
          <a:noFill/>
          <a:ln w="38100">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458783"/>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75CE14E2-96E9-2F42-9549-36BC7F60C991}"/>
              </a:ext>
            </a:extLst>
          </p:cNvPr>
          <p:cNvSpPr txBox="1"/>
          <p:nvPr/>
        </p:nvSpPr>
        <p:spPr>
          <a:xfrm>
            <a:off x="698483" y="1728340"/>
            <a:ext cx="3226623" cy="369332"/>
          </a:xfrm>
          <a:prstGeom prst="rect">
            <a:avLst/>
          </a:prstGeom>
          <a:noFill/>
          <a:ln>
            <a:noFill/>
          </a:ln>
        </p:spPr>
        <p:txBody>
          <a:bodyPr wrap="square" rtlCol="0" anchor="ctr">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Trading Strategies </a:t>
            </a:r>
          </a:p>
        </p:txBody>
      </p:sp>
      <p:sp>
        <p:nvSpPr>
          <p:cNvPr id="17" name="Rectangle 16">
            <a:extLst>
              <a:ext uri="{FF2B5EF4-FFF2-40B4-BE49-F238E27FC236}">
                <a16:creationId xmlns:a16="http://schemas.microsoft.com/office/drawing/2014/main" id="{32FB0442-387A-9D4E-A7A9-F4C47C18A612}"/>
              </a:ext>
            </a:extLst>
          </p:cNvPr>
          <p:cNvSpPr/>
          <p:nvPr/>
        </p:nvSpPr>
        <p:spPr>
          <a:xfrm>
            <a:off x="4470538" y="1579199"/>
            <a:ext cx="346509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296E3E-7FB0-7A48-B8F1-B1436CBEE3DC}"/>
              </a:ext>
            </a:extLst>
          </p:cNvPr>
          <p:cNvSpPr txBox="1"/>
          <p:nvPr/>
        </p:nvSpPr>
        <p:spPr>
          <a:xfrm>
            <a:off x="620432" y="2247079"/>
            <a:ext cx="3465095" cy="3416320"/>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Banks, Trading Firms, Hedge Funds barely do any of their trading manually anymore (60% of all trades placed on the market are driven by algorithms)</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The most famous financial institutions have generated consistent returns using quantitative strategies and models (Renaissance Technologies, Citadel etc.)</a:t>
            </a:r>
          </a:p>
        </p:txBody>
      </p:sp>
      <p:sp>
        <p:nvSpPr>
          <p:cNvPr id="22" name="TextBox 21">
            <a:extLst>
              <a:ext uri="{FF2B5EF4-FFF2-40B4-BE49-F238E27FC236}">
                <a16:creationId xmlns:a16="http://schemas.microsoft.com/office/drawing/2014/main" id="{70179091-F728-864B-8751-BC8061D5F149}"/>
              </a:ext>
            </a:extLst>
          </p:cNvPr>
          <p:cNvSpPr txBox="1"/>
          <p:nvPr/>
        </p:nvSpPr>
        <p:spPr>
          <a:xfrm>
            <a:off x="4470539" y="1595346"/>
            <a:ext cx="3465094" cy="646331"/>
          </a:xfrm>
          <a:prstGeom prst="rect">
            <a:avLst/>
          </a:prstGeom>
          <a:noFill/>
          <a:ln w="38100">
            <a:solidFill>
              <a:srgbClr val="9E2200"/>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Portfolio Creation and Optimization </a:t>
            </a:r>
          </a:p>
        </p:txBody>
      </p:sp>
      <p:sp>
        <p:nvSpPr>
          <p:cNvPr id="23" name="TextBox 22">
            <a:extLst>
              <a:ext uri="{FF2B5EF4-FFF2-40B4-BE49-F238E27FC236}">
                <a16:creationId xmlns:a16="http://schemas.microsoft.com/office/drawing/2014/main" id="{179BB853-B140-6E47-817A-ED6E5A6DCBFB}"/>
              </a:ext>
            </a:extLst>
          </p:cNvPr>
          <p:cNvSpPr txBox="1"/>
          <p:nvPr/>
        </p:nvSpPr>
        <p:spPr>
          <a:xfrm>
            <a:off x="4358243" y="2241677"/>
            <a:ext cx="3577390" cy="3970318"/>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Many Asset managers have turned to quantitative models implemented through algorithms to create dollar and market neutral portfolios, implement factor theory and more.</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Mathematicians such as Edward Thorpe, D.E Shaw, Jim Simons and more have built portfolios and trading models through quantitative analysis using entire teams of developers.</a:t>
            </a:r>
          </a:p>
        </p:txBody>
      </p:sp>
      <p:sp>
        <p:nvSpPr>
          <p:cNvPr id="25" name="TextBox 24">
            <a:extLst>
              <a:ext uri="{FF2B5EF4-FFF2-40B4-BE49-F238E27FC236}">
                <a16:creationId xmlns:a16="http://schemas.microsoft.com/office/drawing/2014/main" id="{AF13C53C-49A2-9741-BA9D-0E6518047D18}"/>
              </a:ext>
            </a:extLst>
          </p:cNvPr>
          <p:cNvSpPr txBox="1"/>
          <p:nvPr/>
        </p:nvSpPr>
        <p:spPr>
          <a:xfrm>
            <a:off x="8208348" y="1595346"/>
            <a:ext cx="3306832" cy="646331"/>
          </a:xfrm>
          <a:prstGeom prst="rect">
            <a:avLst/>
          </a:prstGeom>
          <a:noFill/>
          <a:ln w="38100">
            <a:solidFill>
              <a:srgbClr val="9E2200"/>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Industry Practice (Pricing Securities &amp; Derivatives)</a:t>
            </a:r>
          </a:p>
        </p:txBody>
      </p:sp>
      <p:sp>
        <p:nvSpPr>
          <p:cNvPr id="27" name="TextBox 26">
            <a:extLst>
              <a:ext uri="{FF2B5EF4-FFF2-40B4-BE49-F238E27FC236}">
                <a16:creationId xmlns:a16="http://schemas.microsoft.com/office/drawing/2014/main" id="{48981247-9F74-354B-BDA1-0487BF70AF57}"/>
              </a:ext>
            </a:extLst>
          </p:cNvPr>
          <p:cNvSpPr txBox="1"/>
          <p:nvPr/>
        </p:nvSpPr>
        <p:spPr>
          <a:xfrm>
            <a:off x="8208349" y="2289713"/>
            <a:ext cx="3306832" cy="3139321"/>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Banks and Market Makers price derivative products such as options using mathematical models automated with code.</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Quants on Wall Street constantly use code to create models and automate processes without which their jobs would not exist.</a:t>
            </a:r>
          </a:p>
        </p:txBody>
      </p:sp>
    </p:spTree>
    <p:extLst>
      <p:ext uri="{BB962C8B-B14F-4D97-AF65-F5344CB8AC3E}">
        <p14:creationId xmlns:p14="http://schemas.microsoft.com/office/powerpoint/2010/main" val="2308753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16</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PROGRAMMING APPLICATION IN FINANCE</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034911"/>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CS JOBS IN FINANCE </a:t>
            </a:r>
          </a:p>
        </p:txBody>
      </p:sp>
      <p:sp>
        <p:nvSpPr>
          <p:cNvPr id="31" name="Rectangle 30">
            <a:extLst>
              <a:ext uri="{FF2B5EF4-FFF2-40B4-BE49-F238E27FC236}">
                <a16:creationId xmlns:a16="http://schemas.microsoft.com/office/drawing/2014/main" id="{24F34245-9248-9A4F-95DF-07D87E7FC275}"/>
              </a:ext>
            </a:extLst>
          </p:cNvPr>
          <p:cNvSpPr/>
          <p:nvPr/>
        </p:nvSpPr>
        <p:spPr>
          <a:xfrm>
            <a:off x="559313" y="1696541"/>
            <a:ext cx="3465095" cy="6463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458783"/>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75CE14E2-96E9-2F42-9549-36BC7F60C991}"/>
              </a:ext>
            </a:extLst>
          </p:cNvPr>
          <p:cNvSpPr txBox="1"/>
          <p:nvPr/>
        </p:nvSpPr>
        <p:spPr>
          <a:xfrm>
            <a:off x="637364" y="1836460"/>
            <a:ext cx="3226623" cy="369332"/>
          </a:xfrm>
          <a:prstGeom prst="rect">
            <a:avLst/>
          </a:prstGeom>
          <a:noFill/>
          <a:ln>
            <a:noFill/>
          </a:ln>
        </p:spPr>
        <p:txBody>
          <a:bodyPr wrap="square" rtlCol="0" anchor="ctr">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Quants </a:t>
            </a:r>
          </a:p>
        </p:txBody>
      </p:sp>
      <p:sp>
        <p:nvSpPr>
          <p:cNvPr id="17" name="Rectangle 16">
            <a:extLst>
              <a:ext uri="{FF2B5EF4-FFF2-40B4-BE49-F238E27FC236}">
                <a16:creationId xmlns:a16="http://schemas.microsoft.com/office/drawing/2014/main" id="{32FB0442-387A-9D4E-A7A9-F4C47C18A612}"/>
              </a:ext>
            </a:extLst>
          </p:cNvPr>
          <p:cNvSpPr/>
          <p:nvPr/>
        </p:nvSpPr>
        <p:spPr>
          <a:xfrm>
            <a:off x="4409419" y="1687319"/>
            <a:ext cx="3465095"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296E3E-7FB0-7A48-B8F1-B1436CBEE3DC}"/>
              </a:ext>
            </a:extLst>
          </p:cNvPr>
          <p:cNvSpPr txBox="1"/>
          <p:nvPr/>
        </p:nvSpPr>
        <p:spPr>
          <a:xfrm>
            <a:off x="559313" y="2355199"/>
            <a:ext cx="3465095" cy="3139321"/>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 quant or quantitative analyst are employed by investment banks, hedge funds and other financial firms</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Quants are extremely valuable, and it is not uncommon to find salaries of 500K+ per year as these jobs require high levels of competency.</a:t>
            </a:r>
          </a:p>
        </p:txBody>
      </p:sp>
      <p:sp>
        <p:nvSpPr>
          <p:cNvPr id="23" name="TextBox 22">
            <a:extLst>
              <a:ext uri="{FF2B5EF4-FFF2-40B4-BE49-F238E27FC236}">
                <a16:creationId xmlns:a16="http://schemas.microsoft.com/office/drawing/2014/main" id="{179BB853-B140-6E47-817A-ED6E5A6DCBFB}"/>
              </a:ext>
            </a:extLst>
          </p:cNvPr>
          <p:cNvSpPr txBox="1"/>
          <p:nvPr/>
        </p:nvSpPr>
        <p:spPr>
          <a:xfrm>
            <a:off x="4409419" y="2342385"/>
            <a:ext cx="3659759" cy="3139321"/>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Up and coming are firms that trade almost entirely quantitatively.  Whether it be hedge funds or prop trading firms, many now focus on aggregating large amounts of trades and using computer models to find edge.</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Firms such as Citadel are hiring traders that can code in C++, Java, Python and more</a:t>
            </a:r>
          </a:p>
        </p:txBody>
      </p:sp>
      <p:sp>
        <p:nvSpPr>
          <p:cNvPr id="27" name="TextBox 26">
            <a:extLst>
              <a:ext uri="{FF2B5EF4-FFF2-40B4-BE49-F238E27FC236}">
                <a16:creationId xmlns:a16="http://schemas.microsoft.com/office/drawing/2014/main" id="{48981247-9F74-354B-BDA1-0487BF70AF57}"/>
              </a:ext>
            </a:extLst>
          </p:cNvPr>
          <p:cNvSpPr txBox="1"/>
          <p:nvPr/>
        </p:nvSpPr>
        <p:spPr>
          <a:xfrm>
            <a:off x="8147229" y="2397833"/>
            <a:ext cx="3367951" cy="2862322"/>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Whether its managing risk, handling data or enhancing security, many roles are available to those familiar with computer science in finance. More importantly, these are bound to become more important and prevalent in the coming years</a:t>
            </a:r>
          </a:p>
        </p:txBody>
      </p:sp>
      <p:sp>
        <p:nvSpPr>
          <p:cNvPr id="18" name="Rectangle 17">
            <a:extLst>
              <a:ext uri="{FF2B5EF4-FFF2-40B4-BE49-F238E27FC236}">
                <a16:creationId xmlns:a16="http://schemas.microsoft.com/office/drawing/2014/main" id="{2F308C96-B1EC-A147-98BD-C606B2E09578}"/>
              </a:ext>
            </a:extLst>
          </p:cNvPr>
          <p:cNvSpPr/>
          <p:nvPr/>
        </p:nvSpPr>
        <p:spPr>
          <a:xfrm>
            <a:off x="4409419" y="1687319"/>
            <a:ext cx="3465095" cy="6463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4FBA8F2-2909-9D46-8232-E3CD29D9E337}"/>
              </a:ext>
            </a:extLst>
          </p:cNvPr>
          <p:cNvSpPr txBox="1"/>
          <p:nvPr/>
        </p:nvSpPr>
        <p:spPr>
          <a:xfrm>
            <a:off x="4487470" y="1827238"/>
            <a:ext cx="3226623" cy="369332"/>
          </a:xfrm>
          <a:prstGeom prst="rect">
            <a:avLst/>
          </a:prstGeom>
          <a:noFill/>
          <a:ln>
            <a:noFill/>
          </a:ln>
        </p:spPr>
        <p:txBody>
          <a:bodyPr wrap="square" rtlCol="0" anchor="ctr">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Traders </a:t>
            </a:r>
          </a:p>
        </p:txBody>
      </p:sp>
      <p:sp>
        <p:nvSpPr>
          <p:cNvPr id="20" name="Rectangle 19">
            <a:extLst>
              <a:ext uri="{FF2B5EF4-FFF2-40B4-BE49-F238E27FC236}">
                <a16:creationId xmlns:a16="http://schemas.microsoft.com/office/drawing/2014/main" id="{B2CF2797-A104-0141-95AB-5135D0615C7A}"/>
              </a:ext>
            </a:extLst>
          </p:cNvPr>
          <p:cNvSpPr/>
          <p:nvPr/>
        </p:nvSpPr>
        <p:spPr>
          <a:xfrm>
            <a:off x="8147229" y="1665523"/>
            <a:ext cx="3465095" cy="64633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26E0420-B189-514D-B4DC-5893CF6C814A}"/>
              </a:ext>
            </a:extLst>
          </p:cNvPr>
          <p:cNvSpPr txBox="1"/>
          <p:nvPr/>
        </p:nvSpPr>
        <p:spPr>
          <a:xfrm>
            <a:off x="8225280" y="1805442"/>
            <a:ext cx="3226623" cy="369332"/>
          </a:xfrm>
          <a:prstGeom prst="rect">
            <a:avLst/>
          </a:prstGeom>
          <a:noFill/>
          <a:ln>
            <a:noFill/>
          </a:ln>
        </p:spPr>
        <p:txBody>
          <a:bodyPr wrap="square" rtlCol="0" anchor="ctr">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Front &amp; Back Office  </a:t>
            </a:r>
          </a:p>
        </p:txBody>
      </p:sp>
    </p:spTree>
    <p:extLst>
      <p:ext uri="{BB962C8B-B14F-4D97-AF65-F5344CB8AC3E}">
        <p14:creationId xmlns:p14="http://schemas.microsoft.com/office/powerpoint/2010/main" val="3014735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CD19AF-4380-A94C-85C3-EF723E50CA57}"/>
              </a:ext>
            </a:extLst>
          </p:cNvPr>
          <p:cNvSpPr txBox="1"/>
          <p:nvPr/>
        </p:nvSpPr>
        <p:spPr>
          <a:xfrm>
            <a:off x="953191" y="3244333"/>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CAREER</a:t>
            </a:r>
          </a:p>
        </p:txBody>
      </p:sp>
      <p:sp>
        <p:nvSpPr>
          <p:cNvPr id="14" name="Rectangle 13">
            <a:extLst>
              <a:ext uri="{FF2B5EF4-FFF2-40B4-BE49-F238E27FC236}">
                <a16:creationId xmlns:a16="http://schemas.microsoft.com/office/drawing/2014/main" id="{9316F1C4-53FE-474B-B468-C7DDBB29049A}"/>
              </a:ext>
            </a:extLst>
          </p:cNvPr>
          <p:cNvSpPr/>
          <p:nvPr/>
        </p:nvSpPr>
        <p:spPr>
          <a:xfrm>
            <a:off x="6993467" y="-1"/>
            <a:ext cx="5377404"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ighlight>
                <a:srgbClr val="FFFF00"/>
              </a:highlight>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EBFE90D-8A51-E248-8FBD-F8B4F1CFF31B}"/>
              </a:ext>
            </a:extLst>
          </p:cNvPr>
          <p:cNvSpPr/>
          <p:nvPr/>
        </p:nvSpPr>
        <p:spPr>
          <a:xfrm>
            <a:off x="6993466" y="0"/>
            <a:ext cx="45719" cy="6858000"/>
          </a:xfrm>
          <a:prstGeom prst="rect">
            <a:avLst/>
          </a:prstGeom>
          <a:solidFill>
            <a:srgbClr val="9E2200"/>
          </a:solidFill>
          <a:ln>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EFE9A43-C07A-8640-8CF2-BCD081DF6816}"/>
              </a:ext>
            </a:extLst>
          </p:cNvPr>
          <p:cNvSpPr txBox="1"/>
          <p:nvPr/>
        </p:nvSpPr>
        <p:spPr>
          <a:xfrm>
            <a:off x="953189" y="3612890"/>
            <a:ext cx="2832747"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INTERVIEWS </a:t>
            </a:r>
          </a:p>
        </p:txBody>
      </p:sp>
    </p:spTree>
    <p:extLst>
      <p:ext uri="{BB962C8B-B14F-4D97-AF65-F5344CB8AC3E}">
        <p14:creationId xmlns:p14="http://schemas.microsoft.com/office/powerpoint/2010/main" val="3668369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18</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INTERVIEW QUESTIONS </a:t>
            </a:r>
          </a:p>
        </p:txBody>
      </p:sp>
      <p:sp>
        <p:nvSpPr>
          <p:cNvPr id="15" name="TextBox 14">
            <a:extLst>
              <a:ext uri="{FF2B5EF4-FFF2-40B4-BE49-F238E27FC236}">
                <a16:creationId xmlns:a16="http://schemas.microsoft.com/office/drawing/2014/main" id="{1FE6A74C-7B2E-BE49-BDF9-CCA248A189E5}"/>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SALES AND TRADING </a:t>
            </a:r>
          </a:p>
        </p:txBody>
      </p:sp>
      <p:cxnSp>
        <p:nvCxnSpPr>
          <p:cNvPr id="17" name="Straight Connector 16">
            <a:extLst>
              <a:ext uri="{FF2B5EF4-FFF2-40B4-BE49-F238E27FC236}">
                <a16:creationId xmlns:a16="http://schemas.microsoft.com/office/drawing/2014/main" id="{4AFB4B16-DCB4-3E49-911C-9C178CA667F0}"/>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id="{409DC4F2-7B12-1949-92B2-F5823976CA07}"/>
              </a:ext>
            </a:extLst>
          </p:cNvPr>
          <p:cNvSpPr txBox="1"/>
          <p:nvPr/>
        </p:nvSpPr>
        <p:spPr>
          <a:xfrm>
            <a:off x="559313" y="1713283"/>
            <a:ext cx="10955867" cy="923330"/>
          </a:xfrm>
          <a:prstGeom prst="rect">
            <a:avLst/>
          </a:prstGeom>
          <a:noFill/>
        </p:spPr>
        <p:txBody>
          <a:bodyPr wrap="square" rtlCol="0">
            <a:spAutoFit/>
          </a:bodyPr>
          <a:lstStyle/>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Roles related to computer science in the finance industry often require creative thinking abilities and good knowledge of mathematics.  We’ve chosen some fun questions to end the session</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Ranked by difficulty (Low – High) of course</a:t>
            </a:r>
          </a:p>
        </p:txBody>
      </p:sp>
      <p:sp>
        <p:nvSpPr>
          <p:cNvPr id="26" name="TextBox 25">
            <a:extLst>
              <a:ext uri="{FF2B5EF4-FFF2-40B4-BE49-F238E27FC236}">
                <a16:creationId xmlns:a16="http://schemas.microsoft.com/office/drawing/2014/main" id="{BA80D573-475E-6543-B549-3E9DE9F20B9B}"/>
              </a:ext>
            </a:extLst>
          </p:cNvPr>
          <p:cNvSpPr txBox="1"/>
          <p:nvPr/>
        </p:nvSpPr>
        <p:spPr>
          <a:xfrm>
            <a:off x="559313" y="3059668"/>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QUESTIONS </a:t>
            </a:r>
          </a:p>
        </p:txBody>
      </p:sp>
      <p:cxnSp>
        <p:nvCxnSpPr>
          <p:cNvPr id="27" name="Straight Connector 26">
            <a:extLst>
              <a:ext uri="{FF2B5EF4-FFF2-40B4-BE49-F238E27FC236}">
                <a16:creationId xmlns:a16="http://schemas.microsoft.com/office/drawing/2014/main" id="{76170F1B-E89F-B04A-980D-256538E110A5}"/>
              </a:ext>
            </a:extLst>
          </p:cNvPr>
          <p:cNvCxnSpPr/>
          <p:nvPr/>
        </p:nvCxnSpPr>
        <p:spPr>
          <a:xfrm>
            <a:off x="559313" y="3483540"/>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8" name="TextBox 27">
            <a:extLst>
              <a:ext uri="{FF2B5EF4-FFF2-40B4-BE49-F238E27FC236}">
                <a16:creationId xmlns:a16="http://schemas.microsoft.com/office/drawing/2014/main" id="{A7497DD0-A150-2D4C-B9C4-ACDE848B4895}"/>
              </a:ext>
            </a:extLst>
          </p:cNvPr>
          <p:cNvSpPr txBox="1"/>
          <p:nvPr/>
        </p:nvSpPr>
        <p:spPr>
          <a:xfrm>
            <a:off x="559313" y="3591894"/>
            <a:ext cx="10955867" cy="2031325"/>
          </a:xfrm>
          <a:prstGeom prst="rect">
            <a:avLst/>
          </a:prstGeom>
          <a:noFill/>
        </p:spPr>
        <p:txBody>
          <a:bodyPr wrap="square" rtlCol="0">
            <a:spAutoFit/>
          </a:bodyPr>
          <a:lstStyle/>
          <a:p>
            <a:pPr marL="342900" indent="-342900">
              <a:buClr>
                <a:srgbClr val="9E2200"/>
              </a:buClr>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What is the probability of rolling two 6 faced dice and having the sum of your rolls be equal to less than three?</a:t>
            </a:r>
          </a:p>
          <a:p>
            <a:pPr marL="342900" indent="-342900">
              <a:buClr>
                <a:srgbClr val="9E2200"/>
              </a:buClr>
              <a:buFont typeface="+mj-lt"/>
              <a:buAutoNum type="arabicPeriod"/>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Clr>
                <a:srgbClr val="9E2200"/>
              </a:buClr>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The chance of seeing a shooting star in 1 hour is 60%. What is the chance of seeing a star in half an hour?</a:t>
            </a:r>
          </a:p>
          <a:p>
            <a:pPr marL="342900" indent="-342900">
              <a:buClr>
                <a:srgbClr val="9E2200"/>
              </a:buClr>
              <a:buFont typeface="+mj-lt"/>
              <a:buAutoNum type="arabicPeriod"/>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Clr>
                <a:srgbClr val="9E2200"/>
              </a:buClr>
              <a:buFont typeface="+mj-lt"/>
              <a:buAutoNum type="arabicPeriod"/>
            </a:pPr>
            <a:r>
              <a:rPr lang="en-US" dirty="0">
                <a:latin typeface="Helvetica Neue" panose="02000503000000020004" pitchFamily="2" charset="0"/>
                <a:ea typeface="Helvetica Neue" panose="02000503000000020004" pitchFamily="2" charset="0"/>
                <a:cs typeface="Helvetica Neue" panose="02000503000000020004" pitchFamily="2" charset="0"/>
              </a:rPr>
              <a:t>There are 40 people in a room, what is the probability that there are at least two birthdays in common?</a:t>
            </a:r>
          </a:p>
        </p:txBody>
      </p:sp>
    </p:spTree>
    <p:extLst>
      <p:ext uri="{BB962C8B-B14F-4D97-AF65-F5344CB8AC3E}">
        <p14:creationId xmlns:p14="http://schemas.microsoft.com/office/powerpoint/2010/main" val="513026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CD19AF-4380-A94C-85C3-EF723E50CA57}"/>
              </a:ext>
            </a:extLst>
          </p:cNvPr>
          <p:cNvSpPr txBox="1"/>
          <p:nvPr/>
        </p:nvSpPr>
        <p:spPr>
          <a:xfrm>
            <a:off x="953191" y="3244333"/>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THANK YOU FOR JOINING </a:t>
            </a:r>
          </a:p>
        </p:txBody>
      </p:sp>
      <p:sp>
        <p:nvSpPr>
          <p:cNvPr id="18" name="Rectangle 17">
            <a:extLst>
              <a:ext uri="{FF2B5EF4-FFF2-40B4-BE49-F238E27FC236}">
                <a16:creationId xmlns:a16="http://schemas.microsoft.com/office/drawing/2014/main" id="{2EBFE90D-8A51-E248-8FBD-F8B4F1CFF31B}"/>
              </a:ext>
            </a:extLst>
          </p:cNvPr>
          <p:cNvSpPr/>
          <p:nvPr/>
        </p:nvSpPr>
        <p:spPr>
          <a:xfrm>
            <a:off x="6993466" y="0"/>
            <a:ext cx="45719" cy="6858000"/>
          </a:xfrm>
          <a:prstGeom prst="rect">
            <a:avLst/>
          </a:prstGeom>
          <a:solidFill>
            <a:srgbClr val="9E2200"/>
          </a:solidFill>
          <a:ln>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EFE9A43-C07A-8640-8CF2-BCD081DF6816}"/>
              </a:ext>
            </a:extLst>
          </p:cNvPr>
          <p:cNvSpPr txBox="1"/>
          <p:nvPr/>
        </p:nvSpPr>
        <p:spPr>
          <a:xfrm>
            <a:off x="953189" y="3612890"/>
            <a:ext cx="2832747"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THE MSTS TEAM  </a:t>
            </a:r>
          </a:p>
        </p:txBody>
      </p:sp>
      <p:pic>
        <p:nvPicPr>
          <p:cNvPr id="3" name="Picture 2" descr="Logo, company name&#10;&#10;Description automatically generated">
            <a:extLst>
              <a:ext uri="{FF2B5EF4-FFF2-40B4-BE49-F238E27FC236}">
                <a16:creationId xmlns:a16="http://schemas.microsoft.com/office/drawing/2014/main" id="{6CD1CFD7-29D6-2640-B26A-6C0C76C8C3AE}"/>
              </a:ext>
            </a:extLst>
          </p:cNvPr>
          <p:cNvPicPr>
            <a:picLocks noChangeAspect="1"/>
          </p:cNvPicPr>
          <p:nvPr/>
        </p:nvPicPr>
        <p:blipFill>
          <a:blip r:embed="rId3"/>
          <a:stretch>
            <a:fillRect/>
          </a:stretch>
        </p:blipFill>
        <p:spPr>
          <a:xfrm>
            <a:off x="8185462" y="2190490"/>
            <a:ext cx="2844800" cy="2844800"/>
          </a:xfrm>
          <a:prstGeom prst="rect">
            <a:avLst/>
          </a:prstGeom>
        </p:spPr>
      </p:pic>
    </p:spTree>
    <p:extLst>
      <p:ext uri="{BB962C8B-B14F-4D97-AF65-F5344CB8AC3E}">
        <p14:creationId xmlns:p14="http://schemas.microsoft.com/office/powerpoint/2010/main" val="162034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3750221"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AGENDA</a:t>
            </a:r>
          </a:p>
        </p:txBody>
      </p:sp>
      <p:graphicFrame>
        <p:nvGraphicFramePr>
          <p:cNvPr id="11" name="Diagram 10">
            <a:extLst>
              <a:ext uri="{FF2B5EF4-FFF2-40B4-BE49-F238E27FC236}">
                <a16:creationId xmlns:a16="http://schemas.microsoft.com/office/drawing/2014/main" id="{AF2C0141-C942-0946-B43A-E8294D6CA8C4}"/>
              </a:ext>
            </a:extLst>
          </p:cNvPr>
          <p:cNvGraphicFramePr/>
          <p:nvPr>
            <p:extLst>
              <p:ext uri="{D42A27DB-BD31-4B8C-83A1-F6EECF244321}">
                <p14:modId xmlns:p14="http://schemas.microsoft.com/office/powerpoint/2010/main" val="1444158630"/>
              </p:ext>
            </p:extLst>
          </p:nvPr>
        </p:nvGraphicFramePr>
        <p:xfrm>
          <a:off x="-186268" y="1751075"/>
          <a:ext cx="11283429" cy="44712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WHAT WILL YOU LEARN?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966080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20</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THANK YOU FOR PARTICIPATING </a:t>
            </a:r>
          </a:p>
        </p:txBody>
      </p:sp>
      <p:sp>
        <p:nvSpPr>
          <p:cNvPr id="15" name="TextBox 14">
            <a:extLst>
              <a:ext uri="{FF2B5EF4-FFF2-40B4-BE49-F238E27FC236}">
                <a16:creationId xmlns:a16="http://schemas.microsoft.com/office/drawing/2014/main" id="{1FE6A74C-7B2E-BE49-BDF9-CCA248A189E5}"/>
              </a:ext>
            </a:extLst>
          </p:cNvPr>
          <p:cNvSpPr txBox="1"/>
          <p:nvPr/>
        </p:nvSpPr>
        <p:spPr>
          <a:xfrm>
            <a:off x="559313" y="1154605"/>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FOR MORE</a:t>
            </a:r>
          </a:p>
        </p:txBody>
      </p:sp>
      <p:cxnSp>
        <p:nvCxnSpPr>
          <p:cNvPr id="17" name="Straight Connector 16">
            <a:extLst>
              <a:ext uri="{FF2B5EF4-FFF2-40B4-BE49-F238E27FC236}">
                <a16:creationId xmlns:a16="http://schemas.microsoft.com/office/drawing/2014/main" id="{4AFB4B16-DCB4-3E49-911C-9C178CA667F0}"/>
              </a:ext>
            </a:extLst>
          </p:cNvPr>
          <p:cNvCxnSpPr/>
          <p:nvPr/>
        </p:nvCxnSpPr>
        <p:spPr>
          <a:xfrm>
            <a:off x="559313" y="1578477"/>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19" name="TextBox 18">
            <a:extLst>
              <a:ext uri="{FF2B5EF4-FFF2-40B4-BE49-F238E27FC236}">
                <a16:creationId xmlns:a16="http://schemas.microsoft.com/office/drawing/2014/main" id="{409DC4F2-7B12-1949-92B2-F5823976CA07}"/>
              </a:ext>
            </a:extLst>
          </p:cNvPr>
          <p:cNvSpPr txBox="1"/>
          <p:nvPr/>
        </p:nvSpPr>
        <p:spPr>
          <a:xfrm>
            <a:off x="559313" y="1686831"/>
            <a:ext cx="10955867" cy="3139321"/>
          </a:xfrm>
          <a:prstGeom prst="rect">
            <a:avLst/>
          </a:prstGeom>
          <a:noFill/>
        </p:spPr>
        <p:txBody>
          <a:bodyPr wrap="square" rtlCol="0">
            <a:spAutoFit/>
          </a:bodyPr>
          <a:lstStyle/>
          <a:p>
            <a:pPr marL="285750" indent="-285750">
              <a:buClr>
                <a:srgbClr val="9E2200"/>
              </a:buClr>
              <a:buFont typeface="Wingdings" pitchFamily="2" charset="2"/>
              <a:buChar char="§"/>
            </a:pPr>
            <a:r>
              <a:rPr lang="en-US" b="1" dirty="0">
                <a:latin typeface="Helvetica Neue" panose="02000503000000020004" pitchFamily="2" charset="0"/>
                <a:ea typeface="Helvetica Neue" panose="02000503000000020004" pitchFamily="2" charset="0"/>
                <a:cs typeface="Helvetica Neue" panose="02000503000000020004" pitchFamily="2" charset="0"/>
              </a:rPr>
              <a:t>Thank you</a:t>
            </a:r>
            <a:r>
              <a:rPr lang="en-US" dirty="0">
                <a:latin typeface="Helvetica Neue" panose="02000503000000020004" pitchFamily="2" charset="0"/>
                <a:ea typeface="Helvetica Neue" panose="02000503000000020004" pitchFamily="2" charset="0"/>
                <a:cs typeface="Helvetica Neue" panose="02000503000000020004" pitchFamily="2" charset="0"/>
              </a:rPr>
              <a:t> for taking part in MSTS’s first workshop in its series “Python For Finance”</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you’d like to </a:t>
            </a:r>
            <a:r>
              <a:rPr lang="en-US" b="1" dirty="0">
                <a:latin typeface="Helvetica Neue" panose="02000503000000020004" pitchFamily="2" charset="0"/>
                <a:ea typeface="Helvetica Neue" panose="02000503000000020004" pitchFamily="2" charset="0"/>
                <a:cs typeface="Helvetica Neue" panose="02000503000000020004" pitchFamily="2" charset="0"/>
              </a:rPr>
              <a:t>learn more </a:t>
            </a:r>
            <a:r>
              <a:rPr lang="en-US" dirty="0">
                <a:latin typeface="Helvetica Neue" panose="02000503000000020004" pitchFamily="2" charset="0"/>
                <a:ea typeface="Helvetica Neue" panose="02000503000000020004" pitchFamily="2" charset="0"/>
                <a:cs typeface="Helvetica Neue" panose="02000503000000020004" pitchFamily="2" charset="0"/>
              </a:rPr>
              <a:t>about upcoming workshops or the workshop series itself, please contact </a:t>
            </a:r>
            <a:r>
              <a:rPr lang="en-US" b="1" dirty="0" err="1">
                <a:latin typeface="Helvetica Neue" panose="02000503000000020004" pitchFamily="2" charset="0"/>
                <a:ea typeface="Helvetica Neue" panose="02000503000000020004" pitchFamily="2" charset="0"/>
                <a:cs typeface="Helvetica Neue" panose="02000503000000020004" pitchFamily="2" charset="0"/>
              </a:rPr>
              <a:t>tradingsociety@ssmu.ca</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you have questions on the setup including, python, anaconda, NumPy,  pandas, matplotlib or questions on the content of this PowerPoint, please contact Stanislas Motte (me) at </a:t>
            </a:r>
            <a:r>
              <a:rPr lang="en-US" b="1" dirty="0" err="1">
                <a:latin typeface="Helvetica Neue" panose="02000503000000020004" pitchFamily="2" charset="0"/>
                <a:ea typeface="Helvetica Neue" panose="02000503000000020004" pitchFamily="2" charset="0"/>
                <a:cs typeface="Helvetica Neue" panose="02000503000000020004" pitchFamily="2" charset="0"/>
              </a:rPr>
              <a:t>stanislas.motte@mail.mcgill.ca</a:t>
            </a: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or find me on Facebook or LinkedIn at Stan Motte and Stanislas Motte respectively</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you’re excited for what is to come, make sure to read our emails, visit our website </a:t>
            </a:r>
            <a:r>
              <a:rPr lang="en-US" b="1" i="1" dirty="0" err="1">
                <a:latin typeface="Helvetica Neue" panose="02000503000000020004" pitchFamily="2" charset="0"/>
                <a:ea typeface="Helvetica Neue" panose="02000503000000020004" pitchFamily="2" charset="0"/>
                <a:cs typeface="Helvetica Neue" panose="02000503000000020004" pitchFamily="2" charset="0"/>
              </a:rPr>
              <a:t>tradingsociety.wixsite.com</a:t>
            </a:r>
            <a:r>
              <a:rPr lang="en-US" b="1" i="1" dirty="0">
                <a:latin typeface="Helvetica Neue" panose="02000503000000020004" pitchFamily="2" charset="0"/>
                <a:ea typeface="Helvetica Neue" panose="02000503000000020004" pitchFamily="2" charset="0"/>
                <a:cs typeface="Helvetica Neue" panose="02000503000000020004" pitchFamily="2" charset="0"/>
              </a:rPr>
              <a:t>/</a:t>
            </a:r>
            <a:r>
              <a:rPr lang="en-US" b="1" i="1" dirty="0" err="1">
                <a:latin typeface="Helvetica Neue" panose="02000503000000020004" pitchFamily="2" charset="0"/>
                <a:ea typeface="Helvetica Neue" panose="02000503000000020004" pitchFamily="2" charset="0"/>
                <a:cs typeface="Helvetica Neue" panose="02000503000000020004" pitchFamily="2" charset="0"/>
              </a:rPr>
              <a:t>msts</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Don’t forget to follow us on Instagram, </a:t>
            </a:r>
            <a:r>
              <a:rPr lang="en-US" b="1" dirty="0">
                <a:latin typeface="Helvetica Neue" panose="02000503000000020004" pitchFamily="2" charset="0"/>
                <a:ea typeface="Helvetica Neue" panose="02000503000000020004" pitchFamily="2" charset="0"/>
                <a:cs typeface="Helvetica Neue" panose="02000503000000020004" pitchFamily="2" charset="0"/>
              </a:rPr>
              <a:t>Facebook</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latin typeface="Helvetica Neue" panose="02000503000000020004" pitchFamily="2" charset="0"/>
                <a:ea typeface="Helvetica Neue" panose="02000503000000020004" pitchFamily="2" charset="0"/>
                <a:cs typeface="Helvetica Neue" panose="02000503000000020004" pitchFamily="2" charset="0"/>
              </a:rPr>
              <a:t>Instagram,</a:t>
            </a:r>
            <a:r>
              <a:rPr lang="en-US" dirty="0">
                <a:latin typeface="Helvetica Neue" panose="02000503000000020004" pitchFamily="2" charset="0"/>
                <a:ea typeface="Helvetica Neue" panose="02000503000000020004" pitchFamily="2" charset="0"/>
                <a:cs typeface="Helvetica Neue" panose="02000503000000020004" pitchFamily="2" charset="0"/>
              </a:rPr>
              <a:t> and </a:t>
            </a:r>
            <a:r>
              <a:rPr lang="en-US" b="1" dirty="0">
                <a:latin typeface="Helvetica Neue" panose="02000503000000020004" pitchFamily="2" charset="0"/>
                <a:ea typeface="Helvetica Neue" panose="02000503000000020004" pitchFamily="2" charset="0"/>
                <a:cs typeface="Helvetica Neue" panose="02000503000000020004" pitchFamily="2" charset="0"/>
              </a:rPr>
              <a:t>LinkedIn </a:t>
            </a:r>
            <a:r>
              <a:rPr lang="en-US" dirty="0">
                <a:latin typeface="Helvetica Neue" panose="02000503000000020004" pitchFamily="2" charset="0"/>
                <a:ea typeface="Helvetica Neue" panose="02000503000000020004" pitchFamily="2" charset="0"/>
                <a:cs typeface="Helvetica Neue" panose="02000503000000020004" pitchFamily="2" charset="0"/>
              </a:rPr>
              <a:t>for content, updates and news regarding exclusive MSTS events and signups</a:t>
            </a:r>
          </a:p>
        </p:txBody>
      </p:sp>
      <p:pic>
        <p:nvPicPr>
          <p:cNvPr id="12" name="Picture 2" descr="Free icon download | Facebook">
            <a:extLst>
              <a:ext uri="{FF2B5EF4-FFF2-40B4-BE49-F238E27FC236}">
                <a16:creationId xmlns:a16="http://schemas.microsoft.com/office/drawing/2014/main" id="{B25D8CA2-01F3-244C-983E-8E3F368D52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0161" y="5388140"/>
            <a:ext cx="442016" cy="4420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918A6B3D-6615-1E43-B8DC-3E547B6238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113" y="5393051"/>
            <a:ext cx="442017" cy="4420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Linkedin - Free social media icons">
            <a:extLst>
              <a:ext uri="{FF2B5EF4-FFF2-40B4-BE49-F238E27FC236}">
                <a16:creationId xmlns:a16="http://schemas.microsoft.com/office/drawing/2014/main" id="{47846D30-CEC0-474E-88B5-18A6BA2628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4066" y="5388140"/>
            <a:ext cx="442017" cy="44201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Download Outlook.com (MSN Hotmail, Windows Live Hotmail) Logo in SVG Vector  or PNG File Format - Logo.wine">
            <a:extLst>
              <a:ext uri="{FF2B5EF4-FFF2-40B4-BE49-F238E27FC236}">
                <a16:creationId xmlns:a16="http://schemas.microsoft.com/office/drawing/2014/main" id="{BD55F0BD-E27C-A745-9218-A08EF8584D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082" y="5299220"/>
            <a:ext cx="1018269" cy="650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607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21</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DISCLAIMER </a:t>
            </a:r>
          </a:p>
        </p:txBody>
      </p:sp>
      <p:sp>
        <p:nvSpPr>
          <p:cNvPr id="19" name="TextBox 18">
            <a:extLst>
              <a:ext uri="{FF2B5EF4-FFF2-40B4-BE49-F238E27FC236}">
                <a16:creationId xmlns:a16="http://schemas.microsoft.com/office/drawing/2014/main" id="{409DC4F2-7B12-1949-92B2-F5823976CA07}"/>
              </a:ext>
            </a:extLst>
          </p:cNvPr>
          <p:cNvSpPr txBox="1"/>
          <p:nvPr/>
        </p:nvSpPr>
        <p:spPr>
          <a:xfrm>
            <a:off x="559313" y="1034911"/>
            <a:ext cx="10955867" cy="3139321"/>
          </a:xfrm>
          <a:prstGeom prst="rect">
            <a:avLst/>
          </a:prstGeom>
          <a:noFill/>
        </p:spPr>
        <p:txBody>
          <a:bodyPr wrap="square" rtlCol="0">
            <a:spAutoFit/>
          </a:bodyPr>
          <a:lstStyle/>
          <a:p>
            <a:pPr>
              <a:buClr>
                <a:srgbClr val="9E2200"/>
              </a:buClr>
            </a:pPr>
            <a:r>
              <a:rPr lang="en-US" dirty="0">
                <a:latin typeface="Helvetica Neue" panose="02000503000000020004" pitchFamily="2" charset="0"/>
                <a:ea typeface="Helvetica Neue" panose="02000503000000020004" pitchFamily="2" charset="0"/>
                <a:cs typeface="Helvetica Neue" panose="02000503000000020004" pitchFamily="2" charset="0"/>
              </a:rPr>
              <a:t>The MSTS members and executives are not licensed financial advisors, registered investment advisers, or registered broker-dealers. The MSTS does not provide investment or financial advice or make investment recommendations, nor is it in the business of transacting trades. Nothing contained in this communication constitutes a solicitation, recommendation, promotion, endorsement, or offer by the MSTS team and members of any particular security, transaction, or investment. The information provided on this presentation should not be taken as legal advice or professional advice on finance or investments. Do not use the information as a substitute for professional advice from legal or certified financial planner or investment professionals. This presentation is intended for McGill University students and the information contained herein is subject to change without notice. The owner and publisher of this presentation is not liable for any inaccuracies in the information provided.  MSTS is not liable for the views expressed in this presentation and the damages that may arise from the use of its content.  </a:t>
            </a:r>
          </a:p>
        </p:txBody>
      </p:sp>
    </p:spTree>
    <p:extLst>
      <p:ext uri="{BB962C8B-B14F-4D97-AF65-F5344CB8AC3E}">
        <p14:creationId xmlns:p14="http://schemas.microsoft.com/office/powerpoint/2010/main" val="2616550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CD19AF-4380-A94C-85C3-EF723E50CA57}"/>
              </a:ext>
            </a:extLst>
          </p:cNvPr>
          <p:cNvSpPr txBox="1"/>
          <p:nvPr/>
        </p:nvSpPr>
        <p:spPr>
          <a:xfrm>
            <a:off x="953191" y="3244333"/>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CODING FOR FINANCE </a:t>
            </a:r>
          </a:p>
        </p:txBody>
      </p:sp>
      <p:sp>
        <p:nvSpPr>
          <p:cNvPr id="14" name="Rectangle 13">
            <a:extLst>
              <a:ext uri="{FF2B5EF4-FFF2-40B4-BE49-F238E27FC236}">
                <a16:creationId xmlns:a16="http://schemas.microsoft.com/office/drawing/2014/main" id="{9316F1C4-53FE-474B-B468-C7DDBB29049A}"/>
              </a:ext>
            </a:extLst>
          </p:cNvPr>
          <p:cNvSpPr/>
          <p:nvPr/>
        </p:nvSpPr>
        <p:spPr>
          <a:xfrm>
            <a:off x="6993467" y="-1"/>
            <a:ext cx="5377404" cy="6858001"/>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highlight>
                <a:srgbClr val="FFFF00"/>
              </a:highlight>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2EBFE90D-8A51-E248-8FBD-F8B4F1CFF31B}"/>
              </a:ext>
            </a:extLst>
          </p:cNvPr>
          <p:cNvSpPr/>
          <p:nvPr/>
        </p:nvSpPr>
        <p:spPr>
          <a:xfrm>
            <a:off x="6993466" y="0"/>
            <a:ext cx="45719" cy="6858000"/>
          </a:xfrm>
          <a:prstGeom prst="rect">
            <a:avLst/>
          </a:prstGeom>
          <a:solidFill>
            <a:srgbClr val="9E2200"/>
          </a:solidFill>
          <a:ln>
            <a:solidFill>
              <a:srgbClr val="9E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EFE9A43-C07A-8640-8CF2-BCD081DF6816}"/>
              </a:ext>
            </a:extLst>
          </p:cNvPr>
          <p:cNvSpPr txBox="1"/>
          <p:nvPr/>
        </p:nvSpPr>
        <p:spPr>
          <a:xfrm>
            <a:off x="953189" y="3612890"/>
            <a:ext cx="4108189"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SETTING UP IN PYTHON</a:t>
            </a:r>
          </a:p>
        </p:txBody>
      </p:sp>
    </p:spTree>
    <p:extLst>
      <p:ext uri="{BB962C8B-B14F-4D97-AF65-F5344CB8AC3E}">
        <p14:creationId xmlns:p14="http://schemas.microsoft.com/office/powerpoint/2010/main" val="1786057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4</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SETTING UP – HOW TO GET STARTED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1885855B-07DE-F040-84BC-5AD0097C403A}"/>
              </a:ext>
            </a:extLst>
          </p:cNvPr>
          <p:cNvSpPr txBox="1"/>
          <p:nvPr/>
        </p:nvSpPr>
        <p:spPr>
          <a:xfrm>
            <a:off x="559313" y="1861433"/>
            <a:ext cx="3335354" cy="2308324"/>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 Programming Language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Python 3 will be the programming language we code in</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Python is nothing but a bunch of pieces of code that can be downloaded on your computer </a:t>
            </a:r>
            <a:r>
              <a:rPr lang="en-US" b="1" dirty="0">
                <a:latin typeface="Helvetica Neue" panose="02000503000000020004" pitchFamily="2" charset="0"/>
                <a:ea typeface="Helvetica Neue" panose="02000503000000020004" pitchFamily="2" charset="0"/>
                <a:cs typeface="Helvetica Neue" panose="02000503000000020004" pitchFamily="2" charset="0"/>
              </a:rPr>
              <a:t> </a:t>
            </a:r>
          </a:p>
        </p:txBody>
      </p:sp>
      <p:sp>
        <p:nvSpPr>
          <p:cNvPr id="14" name="TextBox 13">
            <a:extLst>
              <a:ext uri="{FF2B5EF4-FFF2-40B4-BE49-F238E27FC236}">
                <a16:creationId xmlns:a16="http://schemas.microsoft.com/office/drawing/2014/main" id="{2DF711B3-3633-CD43-B7D7-841AA54D3CCF}"/>
              </a:ext>
            </a:extLst>
          </p:cNvPr>
          <p:cNvSpPr txBox="1"/>
          <p:nvPr/>
        </p:nvSpPr>
        <p:spPr>
          <a:xfrm>
            <a:off x="4327107" y="1850093"/>
            <a:ext cx="3335354" cy="2308324"/>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 Place to Code (An IDE)</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Python code can be written and interpreted using some form of text editor</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We will use Anaconda, which allows us to work with features in an integrated environment</a:t>
            </a:r>
          </a:p>
        </p:txBody>
      </p:sp>
      <p:sp>
        <p:nvSpPr>
          <p:cNvPr id="15" name="TextBox 14">
            <a:extLst>
              <a:ext uri="{FF2B5EF4-FFF2-40B4-BE49-F238E27FC236}">
                <a16:creationId xmlns:a16="http://schemas.microsoft.com/office/drawing/2014/main" id="{F57858C3-567C-174D-9629-E0075A80E347}"/>
              </a:ext>
            </a:extLst>
          </p:cNvPr>
          <p:cNvSpPr txBox="1"/>
          <p:nvPr/>
        </p:nvSpPr>
        <p:spPr>
          <a:xfrm>
            <a:off x="8297335" y="1845583"/>
            <a:ext cx="3335353" cy="2308324"/>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Patience, Will, and Persistence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Learning Python takes time and can be challenging at times</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Enjoy the process of learning a valuable skill and embrace its complexity </a:t>
            </a:r>
          </a:p>
        </p:txBody>
      </p:sp>
      <p:pic>
        <p:nvPicPr>
          <p:cNvPr id="17" name="Picture 2" descr="Anaconda (Python distribution) - Wikipedia">
            <a:extLst>
              <a:ext uri="{FF2B5EF4-FFF2-40B4-BE49-F238E27FC236}">
                <a16:creationId xmlns:a16="http://schemas.microsoft.com/office/drawing/2014/main" id="{57DBBC4C-A9F8-A24C-BEF6-EE1ACC0BA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635" y="4730065"/>
            <a:ext cx="1200297" cy="5988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con&#10;&#10;Description automatically generated">
            <a:extLst>
              <a:ext uri="{FF2B5EF4-FFF2-40B4-BE49-F238E27FC236}">
                <a16:creationId xmlns:a16="http://schemas.microsoft.com/office/drawing/2014/main" id="{93B12C38-2E99-7E4C-9BAE-02AF95F67B42}"/>
              </a:ext>
            </a:extLst>
          </p:cNvPr>
          <p:cNvPicPr>
            <a:picLocks noChangeAspect="1"/>
          </p:cNvPicPr>
          <p:nvPr/>
        </p:nvPicPr>
        <p:blipFill>
          <a:blip r:embed="rId4"/>
          <a:stretch>
            <a:fillRect/>
          </a:stretch>
        </p:blipFill>
        <p:spPr>
          <a:xfrm>
            <a:off x="1981198" y="4738510"/>
            <a:ext cx="592666" cy="590361"/>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F85F8CA4-8CBD-7440-BDEE-54531F476D0F}"/>
              </a:ext>
            </a:extLst>
          </p:cNvPr>
          <p:cNvPicPr>
            <a:picLocks noChangeAspect="1"/>
          </p:cNvPicPr>
          <p:nvPr/>
        </p:nvPicPr>
        <p:blipFill rotWithShape="1">
          <a:blip r:embed="rId5"/>
          <a:srcRect r="424"/>
          <a:stretch/>
        </p:blipFill>
        <p:spPr>
          <a:xfrm>
            <a:off x="9583754" y="4646589"/>
            <a:ext cx="762513" cy="765758"/>
          </a:xfrm>
          <a:prstGeom prst="rect">
            <a:avLst/>
          </a:prstGeom>
        </p:spPr>
      </p:pic>
    </p:spTree>
    <p:extLst>
      <p:ext uri="{BB962C8B-B14F-4D97-AF65-F5344CB8AC3E}">
        <p14:creationId xmlns:p14="http://schemas.microsoft.com/office/powerpoint/2010/main" val="3607427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5</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UNDERSTANDING PYTHON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1885855B-07DE-F040-84BC-5AD0097C403A}"/>
              </a:ext>
            </a:extLst>
          </p:cNvPr>
          <p:cNvSpPr txBox="1"/>
          <p:nvPr/>
        </p:nvSpPr>
        <p:spPr>
          <a:xfrm>
            <a:off x="559313" y="1980564"/>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The Language </a:t>
            </a:r>
          </a:p>
        </p:txBody>
      </p:sp>
      <p:sp>
        <p:nvSpPr>
          <p:cNvPr id="14" name="TextBox 13">
            <a:extLst>
              <a:ext uri="{FF2B5EF4-FFF2-40B4-BE49-F238E27FC236}">
                <a16:creationId xmlns:a16="http://schemas.microsoft.com/office/drawing/2014/main" id="{2DF711B3-3633-CD43-B7D7-841AA54D3CCF}"/>
              </a:ext>
            </a:extLst>
          </p:cNvPr>
          <p:cNvSpPr txBox="1"/>
          <p:nvPr/>
        </p:nvSpPr>
        <p:spPr>
          <a:xfrm>
            <a:off x="559313" y="4104222"/>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Libraries </a:t>
            </a:r>
          </a:p>
        </p:txBody>
      </p:sp>
      <p:sp>
        <p:nvSpPr>
          <p:cNvPr id="4" name="TextBox 3">
            <a:extLst>
              <a:ext uri="{FF2B5EF4-FFF2-40B4-BE49-F238E27FC236}">
                <a16:creationId xmlns:a16="http://schemas.microsoft.com/office/drawing/2014/main" id="{62F88762-3CAF-204F-8AF6-E4677113BFB9}"/>
              </a:ext>
            </a:extLst>
          </p:cNvPr>
          <p:cNvSpPr txBox="1"/>
          <p:nvPr/>
        </p:nvSpPr>
        <p:spPr>
          <a:xfrm>
            <a:off x="559312" y="2349896"/>
            <a:ext cx="9363621" cy="175432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Python is a widely used multi-purpose programming language recommended for beginner programmers  looking to learn how to code as it is highly intuitive and easy to use. There are many other programming languages including C++, Java etc. which offer different advantages but Python is the closest you can get to a pseudo-code programming language.</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3DE1D9BF-A498-8D4E-A5D7-3AFA966D1647}"/>
              </a:ext>
            </a:extLst>
          </p:cNvPr>
          <p:cNvSpPr txBox="1"/>
          <p:nvPr/>
        </p:nvSpPr>
        <p:spPr>
          <a:xfrm>
            <a:off x="559312" y="4473554"/>
            <a:ext cx="9363621" cy="1200329"/>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Libraries are long pieces of code that can be imported and used by programmers to execute certain functions within their own program. For Finance, important libraries include NumPy for numerical computation, Pandas for data collection and analysis, and Matplotlib for data visualization. </a:t>
            </a:r>
          </a:p>
        </p:txBody>
      </p:sp>
      <p:pic>
        <p:nvPicPr>
          <p:cNvPr id="22" name="Graphic 21" descr="Books with solid fill">
            <a:extLst>
              <a:ext uri="{FF2B5EF4-FFF2-40B4-BE49-F238E27FC236}">
                <a16:creationId xmlns:a16="http://schemas.microsoft.com/office/drawing/2014/main" id="{802EA062-0382-6C40-B158-4F4E87B8D7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8466" y="4616518"/>
            <a:ext cx="914400" cy="914400"/>
          </a:xfrm>
          <a:prstGeom prst="rect">
            <a:avLst/>
          </a:prstGeom>
        </p:spPr>
      </p:pic>
      <p:pic>
        <p:nvPicPr>
          <p:cNvPr id="24" name="Graphic 23" descr="Snake with solid fill">
            <a:extLst>
              <a:ext uri="{FF2B5EF4-FFF2-40B4-BE49-F238E27FC236}">
                <a16:creationId xmlns:a16="http://schemas.microsoft.com/office/drawing/2014/main" id="{948BC3E3-983F-324C-A77F-F1328EBB99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68466" y="2451158"/>
            <a:ext cx="914400" cy="914400"/>
          </a:xfrm>
          <a:prstGeom prst="rect">
            <a:avLst/>
          </a:prstGeom>
        </p:spPr>
      </p:pic>
    </p:spTree>
    <p:extLst>
      <p:ext uri="{BB962C8B-B14F-4D97-AF65-F5344CB8AC3E}">
        <p14:creationId xmlns:p14="http://schemas.microsoft.com/office/powerpoint/2010/main" val="1866894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6</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PYTHON KEY ELEMENTS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1885855B-07DE-F040-84BC-5AD0097C403A}"/>
              </a:ext>
            </a:extLst>
          </p:cNvPr>
          <p:cNvSpPr txBox="1"/>
          <p:nvPr/>
        </p:nvSpPr>
        <p:spPr>
          <a:xfrm>
            <a:off x="702968" y="1890641"/>
            <a:ext cx="2370153"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Keywords  </a:t>
            </a:r>
          </a:p>
        </p:txBody>
      </p:sp>
      <p:sp>
        <p:nvSpPr>
          <p:cNvPr id="4" name="TextBox 3">
            <a:extLst>
              <a:ext uri="{FF2B5EF4-FFF2-40B4-BE49-F238E27FC236}">
                <a16:creationId xmlns:a16="http://schemas.microsoft.com/office/drawing/2014/main" id="{62F88762-3CAF-204F-8AF6-E4677113BFB9}"/>
              </a:ext>
            </a:extLst>
          </p:cNvPr>
          <p:cNvSpPr txBox="1"/>
          <p:nvPr/>
        </p:nvSpPr>
        <p:spPr>
          <a:xfrm>
            <a:off x="702968" y="2174949"/>
            <a:ext cx="2370153" cy="3693319"/>
          </a:xfrm>
          <a:prstGeom prst="rect">
            <a:avLst/>
          </a:prstGeom>
          <a:noFill/>
        </p:spPr>
        <p:txBody>
          <a:bodyPr wrap="square" rtlCol="0">
            <a:spAutoFit/>
          </a:bodyPr>
          <a:lstStyle/>
          <a:p>
            <a:pPr>
              <a:buClr>
                <a:srgbClr val="9E2200"/>
              </a:buClr>
            </a:pPr>
            <a:r>
              <a:rPr lang="en-US" dirty="0">
                <a:latin typeface="Helvetica Neue" panose="02000503000000020004" pitchFamily="2" charset="0"/>
                <a:ea typeface="Helvetica Neue" panose="02000503000000020004" pitchFamily="2" charset="0"/>
                <a:cs typeface="Helvetica Neue" panose="02000503000000020004" pitchFamily="2" charset="0"/>
              </a:rPr>
              <a:t>Special words that may not be used for any other purpose: </a:t>
            </a:r>
          </a:p>
          <a:p>
            <a:pPr>
              <a:buClr>
                <a:srgbClr val="9E2200"/>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False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True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Import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Else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For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While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Return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In </a:t>
            </a:r>
          </a:p>
        </p:txBody>
      </p:sp>
      <p:sp>
        <p:nvSpPr>
          <p:cNvPr id="22" name="TextBox 21">
            <a:extLst>
              <a:ext uri="{FF2B5EF4-FFF2-40B4-BE49-F238E27FC236}">
                <a16:creationId xmlns:a16="http://schemas.microsoft.com/office/drawing/2014/main" id="{755DC9E5-0347-794A-A3F1-71E86F02DC81}"/>
              </a:ext>
            </a:extLst>
          </p:cNvPr>
          <p:cNvSpPr txBox="1"/>
          <p:nvPr/>
        </p:nvSpPr>
        <p:spPr>
          <a:xfrm>
            <a:off x="3516989" y="1890640"/>
            <a:ext cx="2353734"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Assignments   </a:t>
            </a:r>
          </a:p>
        </p:txBody>
      </p:sp>
      <p:sp>
        <p:nvSpPr>
          <p:cNvPr id="23" name="TextBox 22">
            <a:extLst>
              <a:ext uri="{FF2B5EF4-FFF2-40B4-BE49-F238E27FC236}">
                <a16:creationId xmlns:a16="http://schemas.microsoft.com/office/drawing/2014/main" id="{18776301-9B95-A741-AB70-E8C01CFDF556}"/>
              </a:ext>
            </a:extLst>
          </p:cNvPr>
          <p:cNvSpPr txBox="1"/>
          <p:nvPr/>
        </p:nvSpPr>
        <p:spPr>
          <a:xfrm>
            <a:off x="3516988" y="2174948"/>
            <a:ext cx="2370153" cy="3139321"/>
          </a:xfrm>
          <a:prstGeom prst="rect">
            <a:avLst/>
          </a:prstGeom>
          <a:noFill/>
        </p:spPr>
        <p:txBody>
          <a:bodyPr wrap="square" rtlCol="0">
            <a:spAutoFit/>
          </a:bodyPr>
          <a:lstStyle/>
          <a:p>
            <a:pPr>
              <a:buClr>
                <a:srgbClr val="9E2200"/>
              </a:buClr>
            </a:pPr>
            <a:r>
              <a:rPr lang="en-US" dirty="0">
                <a:latin typeface="Helvetica Neue" panose="02000503000000020004" pitchFamily="2" charset="0"/>
                <a:ea typeface="Helvetica Neue" panose="02000503000000020004" pitchFamily="2" charset="0"/>
                <a:cs typeface="Helvetica Neue" panose="02000503000000020004" pitchFamily="2" charset="0"/>
              </a:rPr>
              <a:t>Instructions that python interpreter can execute: </a:t>
            </a:r>
          </a:p>
          <a:p>
            <a:pPr>
              <a:buClr>
                <a:srgbClr val="9E2200"/>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Assignment: x = 2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If statement: if this / do that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For statement: for this / do that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While statement: while this/ do that </a:t>
            </a:r>
          </a:p>
        </p:txBody>
      </p:sp>
      <p:sp>
        <p:nvSpPr>
          <p:cNvPr id="29" name="TextBox 28">
            <a:extLst>
              <a:ext uri="{FF2B5EF4-FFF2-40B4-BE49-F238E27FC236}">
                <a16:creationId xmlns:a16="http://schemas.microsoft.com/office/drawing/2014/main" id="{0DDF8E8C-EC03-444D-8C34-52C516828A18}"/>
              </a:ext>
            </a:extLst>
          </p:cNvPr>
          <p:cNvSpPr txBox="1"/>
          <p:nvPr/>
        </p:nvSpPr>
        <p:spPr>
          <a:xfrm>
            <a:off x="6331009" y="1890640"/>
            <a:ext cx="2200819" cy="369331"/>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Data Types   </a:t>
            </a:r>
          </a:p>
        </p:txBody>
      </p:sp>
      <p:sp>
        <p:nvSpPr>
          <p:cNvPr id="30" name="TextBox 29">
            <a:extLst>
              <a:ext uri="{FF2B5EF4-FFF2-40B4-BE49-F238E27FC236}">
                <a16:creationId xmlns:a16="http://schemas.microsoft.com/office/drawing/2014/main" id="{42352A92-E4CB-B040-9952-8C0E33F28866}"/>
              </a:ext>
            </a:extLst>
          </p:cNvPr>
          <p:cNvSpPr txBox="1"/>
          <p:nvPr/>
        </p:nvSpPr>
        <p:spPr>
          <a:xfrm>
            <a:off x="6331009" y="2174948"/>
            <a:ext cx="2370152" cy="2862322"/>
          </a:xfrm>
          <a:prstGeom prst="rect">
            <a:avLst/>
          </a:prstGeom>
          <a:noFill/>
        </p:spPr>
        <p:txBody>
          <a:bodyPr wrap="square" rtlCol="0">
            <a:spAutoFit/>
          </a:bodyPr>
          <a:lstStyle/>
          <a:p>
            <a:pPr>
              <a:buClr>
                <a:srgbClr val="9E2200"/>
              </a:buClr>
            </a:pPr>
            <a:r>
              <a:rPr lang="en-US" dirty="0">
                <a:latin typeface="Helvetica Neue" panose="02000503000000020004" pitchFamily="2" charset="0"/>
                <a:ea typeface="Helvetica Neue" panose="02000503000000020004" pitchFamily="2" charset="0"/>
                <a:cs typeface="Helvetica Neue" panose="02000503000000020004" pitchFamily="2" charset="0"/>
              </a:rPr>
              <a:t>Values have data types; classes with methods:</a:t>
            </a:r>
          </a:p>
          <a:p>
            <a:pPr>
              <a:buClr>
                <a:srgbClr val="9E2200"/>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Numbers: int/ float/ complex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List: [1,2,3]</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Tuple: (“hi”, “hello”)</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Strings: “hello” </a:t>
            </a:r>
          </a:p>
        </p:txBody>
      </p:sp>
      <p:sp>
        <p:nvSpPr>
          <p:cNvPr id="32" name="TextBox 31">
            <a:extLst>
              <a:ext uri="{FF2B5EF4-FFF2-40B4-BE49-F238E27FC236}">
                <a16:creationId xmlns:a16="http://schemas.microsoft.com/office/drawing/2014/main" id="{D0A75078-74EE-E646-96D6-91E64E33F307}"/>
              </a:ext>
            </a:extLst>
          </p:cNvPr>
          <p:cNvSpPr txBox="1"/>
          <p:nvPr/>
        </p:nvSpPr>
        <p:spPr>
          <a:xfrm>
            <a:off x="9145028" y="1890640"/>
            <a:ext cx="2200819" cy="369331"/>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Functions   </a:t>
            </a:r>
          </a:p>
        </p:txBody>
      </p:sp>
      <p:sp>
        <p:nvSpPr>
          <p:cNvPr id="33" name="TextBox 32">
            <a:extLst>
              <a:ext uri="{FF2B5EF4-FFF2-40B4-BE49-F238E27FC236}">
                <a16:creationId xmlns:a16="http://schemas.microsoft.com/office/drawing/2014/main" id="{8C70A3A3-ED99-8840-97BD-055F03FC3FD3}"/>
              </a:ext>
            </a:extLst>
          </p:cNvPr>
          <p:cNvSpPr txBox="1"/>
          <p:nvPr/>
        </p:nvSpPr>
        <p:spPr>
          <a:xfrm>
            <a:off x="9145028" y="2174948"/>
            <a:ext cx="2370152" cy="2308324"/>
          </a:xfrm>
          <a:prstGeom prst="rect">
            <a:avLst/>
          </a:prstGeom>
          <a:noFill/>
        </p:spPr>
        <p:txBody>
          <a:bodyPr wrap="square" rtlCol="0">
            <a:spAutoFit/>
          </a:bodyPr>
          <a:lstStyle/>
          <a:p>
            <a:pPr>
              <a:buClr>
                <a:srgbClr val="9E2200"/>
              </a:buClr>
            </a:pPr>
            <a:r>
              <a:rPr lang="en-US" dirty="0">
                <a:latin typeface="Helvetica Neue" panose="02000503000000020004" pitchFamily="2" charset="0"/>
                <a:ea typeface="Helvetica Neue" panose="02000503000000020004" pitchFamily="2" charset="0"/>
                <a:cs typeface="Helvetica Neue" panose="02000503000000020004" pitchFamily="2" charset="0"/>
              </a:rPr>
              <a:t>Functions used to combine code and create things:</a:t>
            </a:r>
          </a:p>
          <a:p>
            <a:pPr>
              <a:buClr>
                <a:srgbClr val="9E2200"/>
              </a:buClr>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Def my function</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Print )”I created a          function”) </a:t>
            </a:r>
          </a:p>
          <a:p>
            <a:pPr marL="285750" indent="-285750">
              <a:buClr>
                <a:srgbClr val="9E2200"/>
              </a:buClr>
              <a:buFont typeface="Wingdings" pitchFamily="2" charset="2"/>
              <a:buChar char="§"/>
            </a:pPr>
            <a:r>
              <a:rPr lang="en-US" dirty="0">
                <a:latin typeface="Helvetica Neue" panose="02000503000000020004" pitchFamily="2" charset="0"/>
                <a:ea typeface="Helvetica Neue" panose="02000503000000020004" pitchFamily="2" charset="0"/>
                <a:cs typeface="Helvetica Neue" panose="02000503000000020004" pitchFamily="2" charset="0"/>
              </a:rPr>
              <a:t>Return </a:t>
            </a:r>
          </a:p>
        </p:txBody>
      </p:sp>
    </p:spTree>
    <p:extLst>
      <p:ext uri="{BB962C8B-B14F-4D97-AF65-F5344CB8AC3E}">
        <p14:creationId xmlns:p14="http://schemas.microsoft.com/office/powerpoint/2010/main" val="2393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7</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APIs – APPLICATION PROGRAMMING INTERFACE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1885855B-07DE-F040-84BC-5AD0097C403A}"/>
              </a:ext>
            </a:extLst>
          </p:cNvPr>
          <p:cNvSpPr txBox="1"/>
          <p:nvPr/>
        </p:nvSpPr>
        <p:spPr>
          <a:xfrm>
            <a:off x="559313" y="1980564"/>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What is an API? </a:t>
            </a:r>
          </a:p>
        </p:txBody>
      </p:sp>
      <p:sp>
        <p:nvSpPr>
          <p:cNvPr id="14" name="TextBox 13">
            <a:extLst>
              <a:ext uri="{FF2B5EF4-FFF2-40B4-BE49-F238E27FC236}">
                <a16:creationId xmlns:a16="http://schemas.microsoft.com/office/drawing/2014/main" id="{2DF711B3-3633-CD43-B7D7-841AA54D3CCF}"/>
              </a:ext>
            </a:extLst>
          </p:cNvPr>
          <p:cNvSpPr txBox="1"/>
          <p:nvPr/>
        </p:nvSpPr>
        <p:spPr>
          <a:xfrm>
            <a:off x="559313" y="3584775"/>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How to think about an API </a:t>
            </a:r>
          </a:p>
        </p:txBody>
      </p:sp>
      <p:sp>
        <p:nvSpPr>
          <p:cNvPr id="4" name="TextBox 3">
            <a:extLst>
              <a:ext uri="{FF2B5EF4-FFF2-40B4-BE49-F238E27FC236}">
                <a16:creationId xmlns:a16="http://schemas.microsoft.com/office/drawing/2014/main" id="{62F88762-3CAF-204F-8AF6-E4677113BFB9}"/>
              </a:ext>
            </a:extLst>
          </p:cNvPr>
          <p:cNvSpPr txBox="1"/>
          <p:nvPr/>
        </p:nvSpPr>
        <p:spPr>
          <a:xfrm>
            <a:off x="559312" y="2349896"/>
            <a:ext cx="10955867" cy="923330"/>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APIs are software intermediaries that allow two applications to talk to each other. For our purposes, we will use the API’s of </a:t>
            </a:r>
            <a:r>
              <a:rPr lang="en-US" b="1" dirty="0" err="1">
                <a:latin typeface="Helvetica Neue" panose="02000503000000020004" pitchFamily="2" charset="0"/>
                <a:ea typeface="Helvetica Neue" panose="02000503000000020004" pitchFamily="2" charset="0"/>
                <a:cs typeface="Helvetica Neue" panose="02000503000000020004" pitchFamily="2" charset="0"/>
              </a:rPr>
              <a:t>numpy</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latin typeface="Helvetica Neue" panose="02000503000000020004" pitchFamily="2" charset="0"/>
                <a:ea typeface="Helvetica Neue" panose="02000503000000020004" pitchFamily="2" charset="0"/>
                <a:cs typeface="Helvetica Neue" panose="02000503000000020004" pitchFamily="2" charset="0"/>
              </a:rPr>
              <a:t>matplotlib</a:t>
            </a:r>
            <a:r>
              <a:rPr lang="en-US" dirty="0">
                <a:latin typeface="Helvetica Neue" panose="02000503000000020004" pitchFamily="2" charset="0"/>
                <a:ea typeface="Helvetica Neue" panose="02000503000000020004" pitchFamily="2" charset="0"/>
                <a:cs typeface="Helvetica Neue" panose="02000503000000020004" pitchFamily="2" charset="0"/>
              </a:rPr>
              <a:t> and </a:t>
            </a:r>
            <a:r>
              <a:rPr lang="en-US" b="1" dirty="0">
                <a:latin typeface="Helvetica Neue" panose="02000503000000020004" pitchFamily="2" charset="0"/>
                <a:ea typeface="Helvetica Neue" panose="02000503000000020004" pitchFamily="2" charset="0"/>
                <a:cs typeface="Helvetica Neue" panose="02000503000000020004" pitchFamily="2" charset="0"/>
              </a:rPr>
              <a:t>pandas</a:t>
            </a:r>
            <a:r>
              <a:rPr lang="en-US" dirty="0">
                <a:latin typeface="Helvetica Neue" panose="02000503000000020004" pitchFamily="2" charset="0"/>
                <a:ea typeface="Helvetica Neue" panose="02000503000000020004" pitchFamily="2" charset="0"/>
                <a:cs typeface="Helvetica Neue" panose="02000503000000020004" pitchFamily="2" charset="0"/>
              </a:rPr>
              <a:t>, as well as API’s of exchanges or simply API’s made for data distribution.</a:t>
            </a:r>
          </a:p>
        </p:txBody>
      </p:sp>
      <p:sp>
        <p:nvSpPr>
          <p:cNvPr id="16" name="TextBox 15">
            <a:extLst>
              <a:ext uri="{FF2B5EF4-FFF2-40B4-BE49-F238E27FC236}">
                <a16:creationId xmlns:a16="http://schemas.microsoft.com/office/drawing/2014/main" id="{3DE1D9BF-A498-8D4E-A5D7-3AFA966D1647}"/>
              </a:ext>
            </a:extLst>
          </p:cNvPr>
          <p:cNvSpPr txBox="1"/>
          <p:nvPr/>
        </p:nvSpPr>
        <p:spPr>
          <a:xfrm>
            <a:off x="559312" y="3954107"/>
            <a:ext cx="10955866" cy="1754326"/>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You can think of an API as the link between your order and the kitchen. The waiter takes your message to the kitchen and your kitchen delivers your order.  We will be doing the same thing to access data, asking an API for certain information and  the API will return data.  API’s can also be used to communicate with exchanges, if we want to pass an order for example, we will use a predefined function, part of the exchanges’ API, to pass that order.</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90947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8</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APIs – APPLICATION PROGRAMMING INTERFACE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sp>
        <p:nvSpPr>
          <p:cNvPr id="2" name="TextBox 1">
            <a:extLst>
              <a:ext uri="{FF2B5EF4-FFF2-40B4-BE49-F238E27FC236}">
                <a16:creationId xmlns:a16="http://schemas.microsoft.com/office/drawing/2014/main" id="{1885855B-07DE-F040-84BC-5AD0097C403A}"/>
              </a:ext>
            </a:extLst>
          </p:cNvPr>
          <p:cNvSpPr txBox="1"/>
          <p:nvPr/>
        </p:nvSpPr>
        <p:spPr>
          <a:xfrm>
            <a:off x="559313" y="1980564"/>
            <a:ext cx="3750221"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What does an API look like?  </a:t>
            </a:r>
          </a:p>
        </p:txBody>
      </p:sp>
      <p:pic>
        <p:nvPicPr>
          <p:cNvPr id="15" name="Picture 14">
            <a:extLst>
              <a:ext uri="{FF2B5EF4-FFF2-40B4-BE49-F238E27FC236}">
                <a16:creationId xmlns:a16="http://schemas.microsoft.com/office/drawing/2014/main" id="{463DF165-8957-2D46-8DE7-CD0889E8908C}"/>
              </a:ext>
            </a:extLst>
          </p:cNvPr>
          <p:cNvPicPr>
            <a:picLocks noChangeAspect="1"/>
          </p:cNvPicPr>
          <p:nvPr/>
        </p:nvPicPr>
        <p:blipFill>
          <a:blip r:embed="rId3"/>
          <a:stretch>
            <a:fillRect/>
          </a:stretch>
        </p:blipFill>
        <p:spPr>
          <a:xfrm>
            <a:off x="559313" y="2453423"/>
            <a:ext cx="3513763" cy="2799648"/>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27D33A6D-A2D6-4B46-B4C2-8A14F2FDA73D}"/>
              </a:ext>
            </a:extLst>
          </p:cNvPr>
          <p:cNvPicPr>
            <a:picLocks noChangeAspect="1"/>
          </p:cNvPicPr>
          <p:nvPr/>
        </p:nvPicPr>
        <p:blipFill>
          <a:blip r:embed="rId4"/>
          <a:stretch>
            <a:fillRect/>
          </a:stretch>
        </p:blipFill>
        <p:spPr>
          <a:xfrm>
            <a:off x="4309534" y="3062183"/>
            <a:ext cx="7582213" cy="1906998"/>
          </a:xfrm>
          <a:prstGeom prst="rect">
            <a:avLst/>
          </a:prstGeom>
        </p:spPr>
      </p:pic>
    </p:spTree>
    <p:extLst>
      <p:ext uri="{BB962C8B-B14F-4D97-AF65-F5344CB8AC3E}">
        <p14:creationId xmlns:p14="http://schemas.microsoft.com/office/powerpoint/2010/main" val="1129044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F2AC8A-46B2-6F4C-B0C9-BB64863D9527}"/>
              </a:ext>
            </a:extLst>
          </p:cNvPr>
          <p:cNvSpPr/>
          <p:nvPr/>
        </p:nvSpPr>
        <p:spPr>
          <a:xfrm>
            <a:off x="0" y="6423022"/>
            <a:ext cx="12192000" cy="434978"/>
          </a:xfrm>
          <a:prstGeom prst="rect">
            <a:avLst/>
          </a:prstGeom>
          <a:solidFill>
            <a:srgbClr val="9E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B1CF3846-CED9-0E48-B95C-89BB9E485454}"/>
              </a:ext>
            </a:extLst>
          </p:cNvPr>
          <p:cNvSpPr>
            <a:spLocks noGrp="1"/>
          </p:cNvSpPr>
          <p:nvPr>
            <p:ph type="ftr" sz="quarter" idx="11"/>
          </p:nvPr>
        </p:nvSpPr>
        <p:spPr>
          <a:xfrm>
            <a:off x="194734" y="6423023"/>
            <a:ext cx="4114800" cy="365125"/>
          </a:xfrm>
        </p:spPr>
        <p:txBody>
          <a:bodyPr/>
          <a:lstStyle/>
          <a:p>
            <a:pPr algn="l"/>
            <a:r>
              <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McGill Students’ Trading Society </a:t>
            </a:r>
          </a:p>
        </p:txBody>
      </p:sp>
      <p:sp>
        <p:nvSpPr>
          <p:cNvPr id="7" name="Slide Number Placeholder 6">
            <a:extLst>
              <a:ext uri="{FF2B5EF4-FFF2-40B4-BE49-F238E27FC236}">
                <a16:creationId xmlns:a16="http://schemas.microsoft.com/office/drawing/2014/main" id="{9F31DCCF-2667-6F41-B6D3-81A043820DBC}"/>
              </a:ext>
            </a:extLst>
          </p:cNvPr>
          <p:cNvSpPr>
            <a:spLocks noGrp="1"/>
          </p:cNvSpPr>
          <p:nvPr>
            <p:ph type="sldNum" sz="quarter" idx="12"/>
          </p:nvPr>
        </p:nvSpPr>
        <p:spPr>
          <a:xfrm>
            <a:off x="9254066" y="6423023"/>
            <a:ext cx="2743200" cy="365125"/>
          </a:xfrm>
        </p:spPr>
        <p:txBody>
          <a:bodyPr/>
          <a:lstStyle/>
          <a:p>
            <a:fld id="{F993E9D7-6BF6-A548-B78F-B13E2A00C48B}" type="slidenum">
              <a:rPr lang="en-US" b="1" smtClean="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9</a:t>
            </a:fld>
            <a:endParaRPr lang="en-US"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FE03D68D-1817-244B-AAF9-C2E0EB637DF1}"/>
              </a:ext>
            </a:extLst>
          </p:cNvPr>
          <p:cNvSpPr txBox="1"/>
          <p:nvPr/>
        </p:nvSpPr>
        <p:spPr>
          <a:xfrm>
            <a:off x="559313" y="388580"/>
            <a:ext cx="10193354" cy="646331"/>
          </a:xfrm>
          <a:prstGeom prst="rect">
            <a:avLst/>
          </a:prstGeom>
          <a:noFill/>
        </p:spPr>
        <p:txBody>
          <a:bodyPr wrap="square" rtlCol="0">
            <a:spAutoFit/>
          </a:bodyPr>
          <a:lstStyle/>
          <a:p>
            <a:r>
              <a:rPr lang="en-US" sz="3600" b="1" dirty="0">
                <a:latin typeface="Helvetica Neue" panose="02000503000000020004" pitchFamily="2" charset="0"/>
                <a:ea typeface="Helvetica Neue" panose="02000503000000020004" pitchFamily="2" charset="0"/>
                <a:cs typeface="Helvetica Neue" panose="02000503000000020004" pitchFamily="2" charset="0"/>
              </a:rPr>
              <a:t>MSTS CODING FOR FINANCE  </a:t>
            </a:r>
          </a:p>
        </p:txBody>
      </p:sp>
      <p:sp>
        <p:nvSpPr>
          <p:cNvPr id="12" name="TextBox 11">
            <a:extLst>
              <a:ext uri="{FF2B5EF4-FFF2-40B4-BE49-F238E27FC236}">
                <a16:creationId xmlns:a16="http://schemas.microsoft.com/office/drawing/2014/main" id="{40EBE5E0-6A35-764B-BC3F-F531B25C26CE}"/>
              </a:ext>
            </a:extLst>
          </p:cNvPr>
          <p:cNvSpPr txBox="1"/>
          <p:nvPr/>
        </p:nvSpPr>
        <p:spPr>
          <a:xfrm>
            <a:off x="559313" y="1181057"/>
            <a:ext cx="10193354" cy="369332"/>
          </a:xfrm>
          <a:prstGeom prst="rect">
            <a:avLst/>
          </a:prstGeom>
          <a:noFill/>
        </p:spPr>
        <p:txBody>
          <a:bodyPr wrap="square" rtlCol="0">
            <a:spAutoFit/>
          </a:bodyPr>
          <a:lstStyle/>
          <a:p>
            <a:r>
              <a:rPr lang="en-US" b="1" dirty="0">
                <a:solidFill>
                  <a:srgbClr val="9E2200"/>
                </a:solidFill>
                <a:latin typeface="Helvetica Neue" panose="02000503000000020004" pitchFamily="2" charset="0"/>
                <a:ea typeface="Helvetica Neue" panose="02000503000000020004" pitchFamily="2" charset="0"/>
                <a:cs typeface="Helvetica Neue" panose="02000503000000020004" pitchFamily="2" charset="0"/>
              </a:rPr>
              <a:t>NUMERICAL PYTHON: NUMPY LIBRARY  </a:t>
            </a:r>
          </a:p>
        </p:txBody>
      </p:sp>
      <p:cxnSp>
        <p:nvCxnSpPr>
          <p:cNvPr id="13" name="Straight Connector 12">
            <a:extLst>
              <a:ext uri="{FF2B5EF4-FFF2-40B4-BE49-F238E27FC236}">
                <a16:creationId xmlns:a16="http://schemas.microsoft.com/office/drawing/2014/main" id="{348F4861-F6AB-7545-9E50-4E3BE3E29433}"/>
              </a:ext>
            </a:extLst>
          </p:cNvPr>
          <p:cNvCxnSpPr/>
          <p:nvPr/>
        </p:nvCxnSpPr>
        <p:spPr>
          <a:xfrm>
            <a:off x="559313" y="1604929"/>
            <a:ext cx="10955867" cy="0"/>
          </a:xfrm>
          <a:prstGeom prst="line">
            <a:avLst/>
          </a:prstGeom>
        </p:spPr>
        <p:style>
          <a:lnRef idx="3">
            <a:schemeClr val="accent5"/>
          </a:lnRef>
          <a:fillRef idx="0">
            <a:schemeClr val="accent5"/>
          </a:fillRef>
          <a:effectRef idx="2">
            <a:schemeClr val="accent5"/>
          </a:effectRef>
          <a:fontRef idx="minor">
            <a:schemeClr val="tx1"/>
          </a:fontRef>
        </p:style>
      </p:cxnSp>
      <p:graphicFrame>
        <p:nvGraphicFramePr>
          <p:cNvPr id="18" name="TextBox 15">
            <a:extLst>
              <a:ext uri="{FF2B5EF4-FFF2-40B4-BE49-F238E27FC236}">
                <a16:creationId xmlns:a16="http://schemas.microsoft.com/office/drawing/2014/main" id="{869A5007-9A65-462D-AD5A-3502BB8F3736}"/>
              </a:ext>
            </a:extLst>
          </p:cNvPr>
          <p:cNvGraphicFramePr/>
          <p:nvPr>
            <p:extLst>
              <p:ext uri="{D42A27DB-BD31-4B8C-83A1-F6EECF244321}">
                <p14:modId xmlns:p14="http://schemas.microsoft.com/office/powerpoint/2010/main" val="2980744772"/>
              </p:ext>
            </p:extLst>
          </p:nvPr>
        </p:nvGraphicFramePr>
        <p:xfrm>
          <a:off x="559313" y="1854426"/>
          <a:ext cx="10955866" cy="1732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7" name="Picture 16" descr="Diagram&#10;&#10;Description automatically generated">
            <a:extLst>
              <a:ext uri="{FF2B5EF4-FFF2-40B4-BE49-F238E27FC236}">
                <a16:creationId xmlns:a16="http://schemas.microsoft.com/office/drawing/2014/main" id="{F1CE48B0-84CA-3D48-86BF-5BAB3F497F40}"/>
              </a:ext>
            </a:extLst>
          </p:cNvPr>
          <p:cNvPicPr>
            <a:picLocks noChangeAspect="1"/>
          </p:cNvPicPr>
          <p:nvPr/>
        </p:nvPicPr>
        <p:blipFill>
          <a:blip r:embed="rId8"/>
          <a:stretch>
            <a:fillRect/>
          </a:stretch>
        </p:blipFill>
        <p:spPr>
          <a:xfrm>
            <a:off x="559312" y="4143244"/>
            <a:ext cx="5462374" cy="1924625"/>
          </a:xfrm>
          <a:prstGeom prst="rect">
            <a:avLst/>
          </a:prstGeom>
        </p:spPr>
      </p:pic>
      <p:cxnSp>
        <p:nvCxnSpPr>
          <p:cNvPr id="19" name="Straight Connector 18">
            <a:extLst>
              <a:ext uri="{FF2B5EF4-FFF2-40B4-BE49-F238E27FC236}">
                <a16:creationId xmlns:a16="http://schemas.microsoft.com/office/drawing/2014/main" id="{5F78C68E-4801-DE49-B812-5E7429924C33}"/>
              </a:ext>
            </a:extLst>
          </p:cNvPr>
          <p:cNvCxnSpPr/>
          <p:nvPr/>
        </p:nvCxnSpPr>
        <p:spPr>
          <a:xfrm>
            <a:off x="618066" y="3842803"/>
            <a:ext cx="10955867" cy="0"/>
          </a:xfrm>
          <a:prstGeom prst="line">
            <a:avLst/>
          </a:prstGeom>
          <a:ln w="1905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1" name="Picture 20" descr="Graphical user interface, text, application&#10;&#10;Description automatically generated with medium confidence">
            <a:extLst>
              <a:ext uri="{FF2B5EF4-FFF2-40B4-BE49-F238E27FC236}">
                <a16:creationId xmlns:a16="http://schemas.microsoft.com/office/drawing/2014/main" id="{7FBC5CD6-5248-964F-8FA8-45668A528D37}"/>
              </a:ext>
            </a:extLst>
          </p:cNvPr>
          <p:cNvPicPr>
            <a:picLocks noChangeAspect="1"/>
          </p:cNvPicPr>
          <p:nvPr/>
        </p:nvPicPr>
        <p:blipFill>
          <a:blip r:embed="rId9"/>
          <a:stretch>
            <a:fillRect/>
          </a:stretch>
        </p:blipFill>
        <p:spPr>
          <a:xfrm>
            <a:off x="6335425" y="4206707"/>
            <a:ext cx="2298327" cy="1797701"/>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DE2C4BB9-222B-F942-87EA-2E874BAD7050}"/>
              </a:ext>
            </a:extLst>
          </p:cNvPr>
          <p:cNvPicPr>
            <a:picLocks noChangeAspect="1"/>
          </p:cNvPicPr>
          <p:nvPr/>
        </p:nvPicPr>
        <p:blipFill>
          <a:blip r:embed="rId10"/>
          <a:stretch>
            <a:fillRect/>
          </a:stretch>
        </p:blipFill>
        <p:spPr>
          <a:xfrm>
            <a:off x="8947491" y="4206707"/>
            <a:ext cx="2567688" cy="1804824"/>
          </a:xfrm>
          <a:prstGeom prst="rect">
            <a:avLst/>
          </a:prstGeom>
        </p:spPr>
      </p:pic>
      <p:pic>
        <p:nvPicPr>
          <p:cNvPr id="23" name="Picture 2" descr="The Ultimate Guide to the NumPy Package for Scientific Computing in Python">
            <a:extLst>
              <a:ext uri="{FF2B5EF4-FFF2-40B4-BE49-F238E27FC236}">
                <a16:creationId xmlns:a16="http://schemas.microsoft.com/office/drawing/2014/main" id="{95637767-37C9-674E-BAAA-1A6041DA49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4066" y="384304"/>
            <a:ext cx="2280104" cy="902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149066"/>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000000"/>
      </a:dk2>
      <a:lt2>
        <a:srgbClr val="F8F8F8"/>
      </a:lt2>
      <a:accent1>
        <a:srgbClr val="DD4147"/>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4F_Template" id="{AF5A2EA1-1540-6F40-AF31-A94189C77C86}" vid="{A54AB4D6-2890-E742-B9E0-466F970449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2189</Words>
  <Application>Microsoft Macintosh PowerPoint</Application>
  <PresentationFormat>Widescreen</PresentationFormat>
  <Paragraphs>235</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Calibri</vt:lpstr>
      <vt:lpstr>Calibri Light</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Stanislas Motte</dc:creator>
  <cp:lastModifiedBy>Stanislas Motte</cp:lastModifiedBy>
  <cp:revision>1</cp:revision>
  <dcterms:created xsi:type="dcterms:W3CDTF">2021-02-08T23:51:54Z</dcterms:created>
  <dcterms:modified xsi:type="dcterms:W3CDTF">2021-05-23T19:58:58Z</dcterms:modified>
</cp:coreProperties>
</file>